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30"/>
  </p:notesMasterIdLst>
  <p:sldIdLst>
    <p:sldId id="256" r:id="rId2"/>
    <p:sldId id="265" r:id="rId3"/>
    <p:sldId id="267" r:id="rId4"/>
    <p:sldId id="269" r:id="rId5"/>
    <p:sldId id="268" r:id="rId6"/>
    <p:sldId id="270" r:id="rId7"/>
    <p:sldId id="271" r:id="rId8"/>
    <p:sldId id="272" r:id="rId9"/>
    <p:sldId id="274" r:id="rId10"/>
    <p:sldId id="295" r:id="rId11"/>
    <p:sldId id="296" r:id="rId12"/>
    <p:sldId id="276" r:id="rId13"/>
    <p:sldId id="277" r:id="rId14"/>
    <p:sldId id="278" r:id="rId15"/>
    <p:sldId id="279" r:id="rId16"/>
    <p:sldId id="281" r:id="rId17"/>
    <p:sldId id="283" r:id="rId18"/>
    <p:sldId id="285" r:id="rId19"/>
    <p:sldId id="286" r:id="rId20"/>
    <p:sldId id="287" r:id="rId21"/>
    <p:sldId id="292" r:id="rId22"/>
    <p:sldId id="293" r:id="rId23"/>
    <p:sldId id="288" r:id="rId24"/>
    <p:sldId id="289" r:id="rId25"/>
    <p:sldId id="290" r:id="rId26"/>
    <p:sldId id="291" r:id="rId27"/>
    <p:sldId id="264" r:id="rId28"/>
    <p:sldId id="26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CC00"/>
    <a:srgbClr val="E5EBF1"/>
    <a:srgbClr val="9EB7BD"/>
    <a:srgbClr val="E5F1E4"/>
    <a:srgbClr val="7B94B6"/>
    <a:srgbClr val="E6EFF2"/>
    <a:srgbClr val="E7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819" autoAdjust="0"/>
  </p:normalViewPr>
  <p:slideViewPr>
    <p:cSldViewPr snapToGrid="0">
      <p:cViewPr varScale="1">
        <p:scale>
          <a:sx n="75" d="100"/>
          <a:sy n="75" d="100"/>
        </p:scale>
        <p:origin x="138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5A1BC-F5E0-479E-8BB7-48290A8EB08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15A3D71-F221-4382-B033-E15A2E3C53FE}">
      <dgm:prSet custT="1"/>
      <dgm:spPr/>
      <dgm:t>
        <a:bodyPr/>
        <a:lstStyle/>
        <a:p>
          <a:r>
            <a:rPr lang="en-US" sz="3600" baseline="0" dirty="0">
              <a:latin typeface="Arial Nova" panose="020B0504020202020204" pitchFamily="34" charset="0"/>
              <a:ea typeface="宋体" panose="02010600030101010101" pitchFamily="2" charset="-122"/>
            </a:rPr>
            <a:t>6.1 </a:t>
          </a:r>
          <a:r>
            <a:rPr lang="zh-CN" sz="3600" baseline="0" dirty="0">
              <a:latin typeface="Arial Nova" panose="020B0504020202020204" pitchFamily="34" charset="0"/>
              <a:ea typeface="宋体" panose="02010600030101010101" pitchFamily="2" charset="-122"/>
            </a:rPr>
            <a:t>正态总体的参数估计</a:t>
          </a:r>
          <a:endParaRPr lang="en-US" sz="3600" baseline="0" dirty="0">
            <a:latin typeface="Arial Nova" panose="020B0504020202020204" pitchFamily="34" charset="0"/>
            <a:ea typeface="宋体" panose="02010600030101010101" pitchFamily="2" charset="-122"/>
          </a:endParaRPr>
        </a:p>
      </dgm:t>
    </dgm:pt>
    <dgm:pt modelId="{025C3455-8675-4396-9CDB-162B00FCF5CE}" type="parTrans" cxnId="{C5036361-BE7F-40C5-AF44-B4AE32E954A7}">
      <dgm:prSet/>
      <dgm:spPr/>
      <dgm:t>
        <a:bodyPr/>
        <a:lstStyle/>
        <a:p>
          <a:endParaRPr lang="en-US" sz="3600" baseline="0">
            <a:latin typeface="Arial Nova" panose="020B0504020202020204" pitchFamily="34" charset="0"/>
            <a:ea typeface="宋体" panose="02010600030101010101" pitchFamily="2" charset="-122"/>
          </a:endParaRPr>
        </a:p>
      </dgm:t>
    </dgm:pt>
    <dgm:pt modelId="{1E4AEACF-ECFB-4B96-8A33-8ACAB1241AB7}" type="sibTrans" cxnId="{C5036361-BE7F-40C5-AF44-B4AE32E954A7}">
      <dgm:prSet/>
      <dgm:spPr/>
      <dgm:t>
        <a:bodyPr/>
        <a:lstStyle/>
        <a:p>
          <a:endParaRPr lang="en-US" sz="3600" baseline="0">
            <a:latin typeface="Arial Nova" panose="020B0504020202020204" pitchFamily="34" charset="0"/>
            <a:ea typeface="宋体" panose="02010600030101010101" pitchFamily="2" charset="-122"/>
          </a:endParaRPr>
        </a:p>
      </dgm:t>
    </dgm:pt>
    <dgm:pt modelId="{6EC6FD0E-42F6-4BDD-93B4-C166E3308F5C}">
      <dgm:prSet custT="1"/>
      <dgm:spPr/>
      <dgm:t>
        <a:bodyPr/>
        <a:lstStyle/>
        <a:p>
          <a:r>
            <a:rPr lang="en-US" sz="3600" baseline="0">
              <a:latin typeface="Arial Nova" panose="020B0504020202020204" pitchFamily="34" charset="0"/>
              <a:ea typeface="宋体" panose="02010600030101010101" pitchFamily="2" charset="-122"/>
            </a:rPr>
            <a:t>6.2 </a:t>
          </a:r>
          <a:r>
            <a:rPr lang="zh-CN" sz="3600" baseline="0">
              <a:latin typeface="Arial Nova" panose="020B0504020202020204" pitchFamily="34" charset="0"/>
              <a:ea typeface="宋体" panose="02010600030101010101" pitchFamily="2" charset="-122"/>
            </a:rPr>
            <a:t>正态总体的假设检验</a:t>
          </a:r>
          <a:endParaRPr lang="en-US" sz="3600" baseline="0">
            <a:latin typeface="Arial Nova" panose="020B0504020202020204" pitchFamily="34" charset="0"/>
            <a:ea typeface="宋体" panose="02010600030101010101" pitchFamily="2" charset="-122"/>
          </a:endParaRPr>
        </a:p>
      </dgm:t>
    </dgm:pt>
    <dgm:pt modelId="{333F033F-A694-45A6-86AE-23091A6436F0}" type="parTrans" cxnId="{C26A8F54-FF6E-46EA-A263-DBCD4E8F7AAE}">
      <dgm:prSet/>
      <dgm:spPr/>
      <dgm:t>
        <a:bodyPr/>
        <a:lstStyle/>
        <a:p>
          <a:endParaRPr lang="en-US" sz="3600" baseline="0">
            <a:latin typeface="Arial Nova" panose="020B0504020202020204" pitchFamily="34" charset="0"/>
            <a:ea typeface="宋体" panose="02010600030101010101" pitchFamily="2" charset="-122"/>
          </a:endParaRPr>
        </a:p>
      </dgm:t>
    </dgm:pt>
    <dgm:pt modelId="{508AF449-31AE-481C-B3E6-23A8B696C700}" type="sibTrans" cxnId="{C26A8F54-FF6E-46EA-A263-DBCD4E8F7AAE}">
      <dgm:prSet/>
      <dgm:spPr/>
      <dgm:t>
        <a:bodyPr/>
        <a:lstStyle/>
        <a:p>
          <a:endParaRPr lang="en-US" sz="3600" baseline="0">
            <a:latin typeface="Arial Nova" panose="020B0504020202020204" pitchFamily="34" charset="0"/>
            <a:ea typeface="宋体" panose="02010600030101010101" pitchFamily="2" charset="-122"/>
          </a:endParaRPr>
        </a:p>
      </dgm:t>
    </dgm:pt>
    <dgm:pt modelId="{61100C8C-2419-43E3-9321-EADF17A56F58}" type="pres">
      <dgm:prSet presAssocID="{6255A1BC-F5E0-479E-8BB7-48290A8EB08B}" presName="linear" presStyleCnt="0">
        <dgm:presLayoutVars>
          <dgm:animLvl val="lvl"/>
          <dgm:resizeHandles val="exact"/>
        </dgm:presLayoutVars>
      </dgm:prSet>
      <dgm:spPr/>
    </dgm:pt>
    <dgm:pt modelId="{950EC828-47CA-4DE0-9E22-3D7461B9514A}" type="pres">
      <dgm:prSet presAssocID="{515A3D71-F221-4382-B033-E15A2E3C53FE}" presName="parentText" presStyleLbl="node1" presStyleIdx="0" presStyleCnt="2">
        <dgm:presLayoutVars>
          <dgm:chMax val="0"/>
          <dgm:bulletEnabled val="1"/>
        </dgm:presLayoutVars>
      </dgm:prSet>
      <dgm:spPr/>
    </dgm:pt>
    <dgm:pt modelId="{1B5B5BA2-4424-49DA-B608-A75B68A4DB2A}" type="pres">
      <dgm:prSet presAssocID="{1E4AEACF-ECFB-4B96-8A33-8ACAB1241AB7}" presName="spacer" presStyleCnt="0"/>
      <dgm:spPr/>
    </dgm:pt>
    <dgm:pt modelId="{5D222E11-AEEE-494F-BC24-B5624B88C571}" type="pres">
      <dgm:prSet presAssocID="{6EC6FD0E-42F6-4BDD-93B4-C166E3308F5C}" presName="parentText" presStyleLbl="node1" presStyleIdx="1" presStyleCnt="2">
        <dgm:presLayoutVars>
          <dgm:chMax val="0"/>
          <dgm:bulletEnabled val="1"/>
        </dgm:presLayoutVars>
      </dgm:prSet>
      <dgm:spPr/>
    </dgm:pt>
  </dgm:ptLst>
  <dgm:cxnLst>
    <dgm:cxn modelId="{F4D2611E-2D3E-4505-84F6-9E10EF72C7A3}" type="presOf" srcId="{6255A1BC-F5E0-479E-8BB7-48290A8EB08B}" destId="{61100C8C-2419-43E3-9321-EADF17A56F58}" srcOrd="0" destOrd="0" presId="urn:microsoft.com/office/officeart/2005/8/layout/vList2"/>
    <dgm:cxn modelId="{0909AA3D-F892-4CE4-AB85-9FBF70199DC1}" type="presOf" srcId="{6EC6FD0E-42F6-4BDD-93B4-C166E3308F5C}" destId="{5D222E11-AEEE-494F-BC24-B5624B88C571}" srcOrd="0" destOrd="0" presId="urn:microsoft.com/office/officeart/2005/8/layout/vList2"/>
    <dgm:cxn modelId="{C5036361-BE7F-40C5-AF44-B4AE32E954A7}" srcId="{6255A1BC-F5E0-479E-8BB7-48290A8EB08B}" destId="{515A3D71-F221-4382-B033-E15A2E3C53FE}" srcOrd="0" destOrd="0" parTransId="{025C3455-8675-4396-9CDB-162B00FCF5CE}" sibTransId="{1E4AEACF-ECFB-4B96-8A33-8ACAB1241AB7}"/>
    <dgm:cxn modelId="{D426D162-2B4B-4C1A-81C2-22B54135E375}" type="presOf" srcId="{515A3D71-F221-4382-B033-E15A2E3C53FE}" destId="{950EC828-47CA-4DE0-9E22-3D7461B9514A}" srcOrd="0" destOrd="0" presId="urn:microsoft.com/office/officeart/2005/8/layout/vList2"/>
    <dgm:cxn modelId="{C26A8F54-FF6E-46EA-A263-DBCD4E8F7AAE}" srcId="{6255A1BC-F5E0-479E-8BB7-48290A8EB08B}" destId="{6EC6FD0E-42F6-4BDD-93B4-C166E3308F5C}" srcOrd="1" destOrd="0" parTransId="{333F033F-A694-45A6-86AE-23091A6436F0}" sibTransId="{508AF449-31AE-481C-B3E6-23A8B696C700}"/>
    <dgm:cxn modelId="{373E4379-D085-462A-AF7F-C3171E88A2B7}" type="presParOf" srcId="{61100C8C-2419-43E3-9321-EADF17A56F58}" destId="{950EC828-47CA-4DE0-9E22-3D7461B9514A}" srcOrd="0" destOrd="0" presId="urn:microsoft.com/office/officeart/2005/8/layout/vList2"/>
    <dgm:cxn modelId="{94DC197A-842C-4601-A0FC-F6B451911700}" type="presParOf" srcId="{61100C8C-2419-43E3-9321-EADF17A56F58}" destId="{1B5B5BA2-4424-49DA-B608-A75B68A4DB2A}" srcOrd="1" destOrd="0" presId="urn:microsoft.com/office/officeart/2005/8/layout/vList2"/>
    <dgm:cxn modelId="{FB28B2F5-D6AE-477E-9539-F4368F8ABFF5}" type="presParOf" srcId="{61100C8C-2419-43E3-9321-EADF17A56F58}" destId="{5D222E11-AEEE-494F-BC24-B5624B88C57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EC828-47CA-4DE0-9E22-3D7461B9514A}">
      <dsp:nvSpPr>
        <dsp:cNvPr id="0" name=""/>
        <dsp:cNvSpPr/>
      </dsp:nvSpPr>
      <dsp:spPr>
        <a:xfrm>
          <a:off x="0" y="1268124"/>
          <a:ext cx="5891471"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latin typeface="Arial Nova" panose="020B0504020202020204" pitchFamily="34" charset="0"/>
              <a:ea typeface="宋体" panose="02010600030101010101" pitchFamily="2" charset="-122"/>
            </a:rPr>
            <a:t>6.1 </a:t>
          </a:r>
          <a:r>
            <a:rPr lang="zh-CN" sz="3600" kern="1200" baseline="0" dirty="0">
              <a:latin typeface="Arial Nova" panose="020B0504020202020204" pitchFamily="34" charset="0"/>
              <a:ea typeface="宋体" panose="02010600030101010101" pitchFamily="2" charset="-122"/>
            </a:rPr>
            <a:t>正态总体的参数估计</a:t>
          </a:r>
          <a:endParaRPr lang="en-US" sz="3600" kern="1200" baseline="0" dirty="0">
            <a:latin typeface="Arial Nova" panose="020B0504020202020204" pitchFamily="34" charset="0"/>
            <a:ea typeface="宋体" panose="02010600030101010101" pitchFamily="2" charset="-122"/>
          </a:endParaRPr>
        </a:p>
      </dsp:txBody>
      <dsp:txXfrm>
        <a:off x="59399" y="1327523"/>
        <a:ext cx="5772673" cy="1098002"/>
      </dsp:txXfrm>
    </dsp:sp>
    <dsp:sp modelId="{5D222E11-AEEE-494F-BC24-B5624B88C571}">
      <dsp:nvSpPr>
        <dsp:cNvPr id="0" name=""/>
        <dsp:cNvSpPr/>
      </dsp:nvSpPr>
      <dsp:spPr>
        <a:xfrm>
          <a:off x="0" y="2672124"/>
          <a:ext cx="5891471" cy="1216800"/>
        </a:xfrm>
        <a:prstGeom prst="roundRect">
          <a:avLst/>
        </a:prstGeom>
        <a:solidFill>
          <a:schemeClr val="accent2">
            <a:hueOff val="-1513781"/>
            <a:satOff val="-1236"/>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latin typeface="Arial Nova" panose="020B0504020202020204" pitchFamily="34" charset="0"/>
              <a:ea typeface="宋体" panose="02010600030101010101" pitchFamily="2" charset="-122"/>
            </a:rPr>
            <a:t>6.2 </a:t>
          </a:r>
          <a:r>
            <a:rPr lang="zh-CN" sz="3600" kern="1200" baseline="0">
              <a:latin typeface="Arial Nova" panose="020B0504020202020204" pitchFamily="34" charset="0"/>
              <a:ea typeface="宋体" panose="02010600030101010101" pitchFamily="2" charset="-122"/>
            </a:rPr>
            <a:t>正态总体的假设检验</a:t>
          </a:r>
          <a:endParaRPr lang="en-US" sz="3600" kern="1200" baseline="0">
            <a:latin typeface="Arial Nova" panose="020B0504020202020204" pitchFamily="34" charset="0"/>
            <a:ea typeface="宋体" panose="02010600030101010101" pitchFamily="2" charset="-122"/>
          </a:endParaRPr>
        </a:p>
      </dsp:txBody>
      <dsp:txXfrm>
        <a:off x="59399" y="2731523"/>
        <a:ext cx="5772673"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1FC2-7B57-B840-9CF2-C8CCDC211BAA}" type="datetimeFigureOut">
              <a:rPr lang="en-CN" smtClean="0"/>
              <a:t>12/24/2024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BF689-31EE-0945-8A16-5ABD20774B62}" type="slidenum">
              <a:rPr lang="en-CN" smtClean="0"/>
              <a:t>‹#›</a:t>
            </a:fld>
            <a:endParaRPr lang="en-CN"/>
          </a:p>
        </p:txBody>
      </p:sp>
    </p:spTree>
    <p:extLst>
      <p:ext uri="{BB962C8B-B14F-4D97-AF65-F5344CB8AC3E}">
        <p14:creationId xmlns:p14="http://schemas.microsoft.com/office/powerpoint/2010/main" val="26059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EBF689-31EE-0945-8A16-5ABD20774B62}" type="slidenum">
              <a:rPr lang="en-CN" smtClean="0"/>
              <a:t>1</a:t>
            </a:fld>
            <a:endParaRPr lang="en-CN"/>
          </a:p>
        </p:txBody>
      </p:sp>
    </p:spTree>
    <p:extLst>
      <p:ext uri="{BB962C8B-B14F-4D97-AF65-F5344CB8AC3E}">
        <p14:creationId xmlns:p14="http://schemas.microsoft.com/office/powerpoint/2010/main" val="294635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4DEBF689-31EE-0945-8A16-5ABD20774B62}" type="slidenum">
              <a:rPr lang="en-CN" smtClean="0"/>
              <a:t>10</a:t>
            </a:fld>
            <a:endParaRPr lang="en-CN"/>
          </a:p>
        </p:txBody>
      </p:sp>
    </p:spTree>
    <p:extLst>
      <p:ext uri="{BB962C8B-B14F-4D97-AF65-F5344CB8AC3E}">
        <p14:creationId xmlns:p14="http://schemas.microsoft.com/office/powerpoint/2010/main" val="36541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进行上达方差分析时，我们把比较的几个组的资料，看成是从几个相应的总体中随机抽取的独立样本，理论上要求几个总体都呈正态分布，几个总体的方差都是相同的，但总体均数可以不等。但实际应用时，如果各组资料呈显著偏态或各组方差相差悬殊</a:t>
            </a:r>
            <a:r>
              <a:rPr lang="en-US" altLang="zh-CN" dirty="0"/>
              <a:t>(</a:t>
            </a:r>
            <a:r>
              <a:rPr lang="zh-CN" altLang="en-US" dirty="0"/>
              <a:t>尤其当各样本的含量甚不相同时），就不能用上述方法进行方差分析，而宜改用非参数统计等其他方法比较多个样本均数。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19</a:t>
            </a:fld>
            <a:endParaRPr lang="en-CN"/>
          </a:p>
        </p:txBody>
      </p:sp>
    </p:spTree>
    <p:extLst>
      <p:ext uri="{BB962C8B-B14F-4D97-AF65-F5344CB8AC3E}">
        <p14:creationId xmlns:p14="http://schemas.microsoft.com/office/powerpoint/2010/main" val="377311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检验是如何起作用的呢？举例说明一下。下图画出了 不同来源地学生的体重箱式图。此图的核心在于展示每一行数据围绕变量均值的变动。注意到下面的三条线，围绕均值的变动是较小的，如果三个均值相等，那么</a:t>
            </a:r>
            <a:r>
              <a:rPr lang="en-US" altLang="zh-CN" dirty="0"/>
              <a:t>,</a:t>
            </a:r>
            <a:r>
              <a:rPr lang="zh-CN" altLang="en-US" dirty="0"/>
              <a:t>总数据的变异将和三个来源地中的任何一个相似。而在此图中，显然不是这样。</a:t>
            </a:r>
            <a:endParaRPr lang="en-US" altLang="zh-CN" dirty="0"/>
          </a:p>
          <a:p>
            <a:pPr marL="0" indent="0">
              <a:buNone/>
            </a:pPr>
            <a:r>
              <a:rPr lang="en-US" altLang="zh-CN" dirty="0"/>
              <a:t>boxplot (</a:t>
            </a:r>
            <a:r>
              <a:rPr lang="en-US" altLang="zh-CN" dirty="0" err="1"/>
              <a:t>weight~region</a:t>
            </a:r>
            <a:r>
              <a:rPr lang="en-US" altLang="zh-CN" dirty="0"/>
              <a:t>, data=UG)</a:t>
            </a:r>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20</a:t>
            </a:fld>
            <a:endParaRPr lang="en-CN"/>
          </a:p>
        </p:txBody>
      </p:sp>
    </p:spTree>
    <p:extLst>
      <p:ext uri="{BB962C8B-B14F-4D97-AF65-F5344CB8AC3E}">
        <p14:creationId xmlns:p14="http://schemas.microsoft.com/office/powerpoint/2010/main" val="1152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5FC2D-AAE1-FF26-9309-D7541891E7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57F44D-7631-BEAB-C340-70D1897EE3A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377FD617-2FEB-2CB5-3209-53FD7F777C76}"/>
                  </a:ext>
                </a:extLst>
              </p:cNvPr>
              <p:cNvSpPr>
                <a:spLocks noGrp="1"/>
              </p:cNvSpPr>
              <p:nvPr>
                <p:ph type="body" idx="1"/>
              </p:nvPr>
            </p:nvSpPr>
            <p:spPr/>
            <p:txBody>
              <a:bodyPr/>
              <a:lstStyle/>
              <a:p>
                <a:pPr marL="0" indent="0">
                  <a:buNone/>
                </a:pPr>
                <a:r>
                  <a:rPr lang="zh-CN" altLang="en-US" sz="9600" dirty="0">
                    <a:solidFill>
                      <a:srgbClr val="0033CC"/>
                    </a:solidFill>
                  </a:rPr>
                  <a:t>方差分析简介</a:t>
                </a:r>
                <a:endParaRPr lang="en-US" altLang="zh-CN" sz="9600" dirty="0">
                  <a:solidFill>
                    <a:srgbClr val="0033CC"/>
                  </a:solidFill>
                </a:endParaRPr>
              </a:p>
              <a:p>
                <a:pPr marL="0" indent="0">
                  <a:lnSpc>
                    <a:spcPct val="140000"/>
                  </a:lnSpc>
                  <a:spcBef>
                    <a:spcPts val="600"/>
                  </a:spcBef>
                  <a:buNone/>
                </a:pPr>
                <a:r>
                  <a:rPr lang="zh-CN" altLang="en-US" sz="1200" dirty="0"/>
                  <a:t>对于每一组数据我们有：</a:t>
                </a:r>
                <a:endParaRPr lang="en-US" altLang="zh-CN" sz="1200" dirty="0"/>
              </a:p>
              <a:p>
                <a:pPr marL="0" indent="0">
                  <a:lnSpc>
                    <a:spcPct val="140000"/>
                  </a:lnSpc>
                  <a:spcBef>
                    <a:spcPts val="600"/>
                  </a:spcBef>
                  <a:buNone/>
                </a:pPr>
                <a:r>
                  <a:rPr lang="zh-CN" altLang="en-US" sz="1200" dirty="0"/>
                  <a:t>组内离差平方和</a:t>
                </a:r>
                <a:r>
                  <a:rPr lang="en-US" altLang="zh-CN" sz="1200" dirty="0"/>
                  <a:t>=</a:t>
                </a:r>
                <a14:m>
                  <m:oMath xmlns:m="http://schemas.openxmlformats.org/officeDocument/2006/math">
                    <m:nary>
                      <m:naryPr>
                        <m:chr m:val="∑"/>
                        <m:limLoc m:val="subSup"/>
                        <m:ctrlPr>
                          <a:rPr lang="en-US" altLang="zh-CN" sz="1200" i="1" smtClean="0">
                            <a:latin typeface="Cambria Math" panose="02040503050406030204" pitchFamily="18" charset="0"/>
                          </a:rPr>
                        </m:ctrlPr>
                      </m:naryPr>
                      <m:sub>
                        <m:r>
                          <m:rPr>
                            <m:brk m:alnAt="25"/>
                          </m:rPr>
                          <a:rPr lang="en-US" altLang="zh-CN" sz="1200" b="0" i="1" smtClean="0">
                            <a:latin typeface="Cambria Math" panose="02040503050406030204" pitchFamily="18" charset="0"/>
                          </a:rPr>
                          <m:t>𝑗</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𝑝</m:t>
                        </m:r>
                      </m:sup>
                      <m:e>
                        <m:nary>
                          <m:naryPr>
                            <m:chr m:val="∑"/>
                            <m:limLoc m:val="subSup"/>
                            <m:ctrlPr>
                              <a:rPr lang="en-US" altLang="zh-CN" sz="1200" i="1" smtClean="0">
                                <a:latin typeface="Cambria Math" panose="02040503050406030204" pitchFamily="18" charset="0"/>
                              </a:rPr>
                            </m:ctrlPr>
                          </m:naryPr>
                          <m:sub>
                            <m:r>
                              <m:rPr>
                                <m:brk m:alnAt="25"/>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𝑗</m:t>
                                </m:r>
                              </m:sub>
                            </m:sSub>
                          </m:sup>
                          <m:e>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𝑖𝑗</m:t>
                                        </m:r>
                                      </m:sub>
                                    </m:sSub>
                                    <m:r>
                                      <a:rPr lang="en-US" altLang="zh-CN" sz="1200" b="0" i="1" smtClean="0">
                                        <a:latin typeface="Cambria Math" panose="02040503050406030204" pitchFamily="18" charset="0"/>
                                      </a:rPr>
                                      <m:t>−</m:t>
                                    </m:r>
                                    <m:acc>
                                      <m:accPr>
                                        <m:chr m:val="̅"/>
                                        <m:ctrlPr>
                                          <a:rPr lang="en-US" altLang="zh-CN" sz="1200" b="0" i="1" smtClean="0">
                                            <a:latin typeface="Cambria Math" panose="02040503050406030204" pitchFamily="18" charset="0"/>
                                          </a:rPr>
                                        </m:ctrlPr>
                                      </m:acc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𝑗</m:t>
                                            </m:r>
                                          </m:sub>
                                        </m:sSub>
                                      </m:e>
                                    </m:acc>
                                  </m:e>
                                </m:d>
                              </m:e>
                              <m:sup>
                                <m:r>
                                  <a:rPr lang="en-US" altLang="zh-CN" sz="1200" b="0" i="1" smtClean="0">
                                    <a:latin typeface="Cambria Math" panose="02040503050406030204" pitchFamily="18" charset="0"/>
                                  </a:rPr>
                                  <m:t>2</m:t>
                                </m:r>
                              </m:sup>
                            </m:sSup>
                          </m:e>
                        </m:nary>
                      </m:e>
                    </m:nary>
                  </m:oMath>
                </a14:m>
                <a:r>
                  <a:rPr lang="zh-CN" altLang="en-US" sz="1200" dirty="0"/>
                  <a:t>。</a:t>
                </a:r>
                <a:endParaRPr lang="en-US" altLang="zh-CN" sz="1200" dirty="0"/>
              </a:p>
              <a:p>
                <a:pPr marL="0" indent="0">
                  <a:lnSpc>
                    <a:spcPct val="140000"/>
                  </a:lnSpc>
                  <a:spcBef>
                    <a:spcPts val="600"/>
                  </a:spcBef>
                  <a:buNone/>
                </a:pPr>
                <a14:m>
                  <m:oMath xmlns:m="http://schemas.openxmlformats.org/officeDocument/2006/math">
                    <m:acc>
                      <m:accPr>
                        <m:chr m:val="̅"/>
                        <m:ctrlPr>
                          <a:rPr lang="en-US" altLang="zh-CN" sz="1200" b="0" i="1" smtClean="0">
                            <a:latin typeface="Cambria Math" panose="02040503050406030204" pitchFamily="18" charset="0"/>
                          </a:rPr>
                        </m:ctrlPr>
                      </m:acc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𝑗</m:t>
                            </m:r>
                          </m:sub>
                        </m:sSub>
                      </m:e>
                    </m:acc>
                    <m:r>
                      <a:rPr lang="zh-CN" altLang="en-US" sz="1200" i="1">
                        <a:latin typeface="Cambria Math" panose="02040503050406030204" pitchFamily="18" charset="0"/>
                      </a:rPr>
                      <m:t>为</m:t>
                    </m:r>
                  </m:oMath>
                </a14:m>
                <a:r>
                  <a:rPr lang="zh-CN" altLang="en-US" sz="1200" dirty="0"/>
                  <a:t>第</a:t>
                </a:r>
                <a14:m>
                  <m:oMath xmlns:m="http://schemas.openxmlformats.org/officeDocument/2006/math">
                    <m:r>
                      <a:rPr lang="en-US" altLang="zh-CN" sz="1200" b="0" i="1" dirty="0" smtClean="0">
                        <a:latin typeface="Cambria Math" panose="02040503050406030204" pitchFamily="18" charset="0"/>
                      </a:rPr>
                      <m:t>𝑗</m:t>
                    </m:r>
                  </m:oMath>
                </a14:m>
                <a:r>
                  <a:rPr lang="zh-CN" altLang="en-US" sz="1200" dirty="0"/>
                  <a:t>个变量的均值</a:t>
                </a:r>
                <a14:m>
                  <m:oMath xmlns:m="http://schemas.openxmlformats.org/officeDocument/2006/math">
                    <m:r>
                      <a:rPr lang="en-US" altLang="zh-CN" sz="1200" b="0" i="0"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0"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m:rPr>
                                <m:sty m:val="p"/>
                              </m:rPr>
                              <a:rPr lang="en-US" altLang="zh-CN" sz="1200" b="0" i="0" smtClean="0">
                                <a:latin typeface="Cambria Math" panose="02040503050406030204" pitchFamily="18" charset="0"/>
                              </a:rPr>
                              <m:t>n</m:t>
                            </m:r>
                          </m:e>
                          <m:sub>
                            <m:r>
                              <m:rPr>
                                <m:sty m:val="p"/>
                              </m:rPr>
                              <a:rPr lang="en-US" altLang="zh-CN" sz="1200" b="0" i="0" smtClean="0">
                                <a:latin typeface="Cambria Math" panose="02040503050406030204" pitchFamily="18" charset="0"/>
                              </a:rPr>
                              <m:t>j</m:t>
                            </m:r>
                          </m:sub>
                        </m:sSub>
                      </m:den>
                    </m:f>
                    <m:nary>
                      <m:naryPr>
                        <m:chr m:val="∑"/>
                        <m:limLoc m:val="subSup"/>
                        <m:ctrlPr>
                          <a:rPr lang="en-US" altLang="zh-CN" sz="1200" b="0" i="1" smtClean="0">
                            <a:latin typeface="Cambria Math" panose="02040503050406030204" pitchFamily="18" charset="0"/>
                          </a:rPr>
                        </m:ctrlPr>
                      </m:naryPr>
                      <m:sub>
                        <m:r>
                          <m:rPr>
                            <m:brk m:alnAt="25"/>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𝑗</m:t>
                            </m:r>
                          </m:sub>
                        </m:sSub>
                      </m:sup>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𝑖𝑗</m:t>
                            </m:r>
                          </m:sub>
                        </m:sSub>
                      </m:e>
                    </m:nary>
                    <m:r>
                      <a:rPr lang="zh-CN" altLang="en-US" sz="1200" i="1">
                        <a:latin typeface="Cambria Math" panose="02040503050406030204" pitchFamily="18" charset="0"/>
                      </a:rPr>
                      <m:t>，</m:t>
                    </m:r>
                  </m:oMath>
                </a14:m>
                <a:r>
                  <a:rPr lang="zh-CN" altLang="en-US" sz="1200" dirty="0"/>
                  <a:t>简称</a:t>
                </a:r>
                <a14:m>
                  <m:oMath xmlns:m="http://schemas.openxmlformats.org/officeDocument/2006/math">
                    <m:acc>
                      <m:accPr>
                        <m:chr m:val="̅"/>
                        <m:ctrlPr>
                          <a:rPr lang="zh-CN" altLang="en-US" sz="1200" i="1" smtClean="0">
                            <a:latin typeface="Cambria Math" panose="02040503050406030204" pitchFamily="18" charset="0"/>
                          </a:rPr>
                        </m:ctrlPr>
                      </m:accPr>
                      <m:e>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X</m:t>
                            </m:r>
                          </m:e>
                          <m:sub>
                            <m:r>
                              <m:rPr>
                                <m:sty m:val="p"/>
                              </m:rPr>
                              <a:rPr lang="en-US" altLang="zh-CN" sz="1200" i="1">
                                <a:latin typeface="Cambria Math" panose="02040503050406030204" pitchFamily="18" charset="0"/>
                              </a:rPr>
                              <m:t>j</m:t>
                            </m:r>
                          </m:sub>
                        </m:sSub>
                      </m:e>
                    </m:acc>
                  </m:oMath>
                </a14:m>
                <a:r>
                  <a:rPr lang="zh-CN" altLang="en-US" sz="1200" dirty="0"/>
                  <a:t>。</a:t>
                </a:r>
                <a:endParaRPr lang="en-US" altLang="zh-CN" sz="1200" dirty="0"/>
              </a:p>
              <a:p>
                <a:pPr marL="0" indent="0">
                  <a:lnSpc>
                    <a:spcPct val="140000"/>
                  </a:lnSpc>
                  <a:spcBef>
                    <a:spcPts val="600"/>
                  </a:spcBef>
                  <a:buNone/>
                </a:pPr>
                <a:r>
                  <a:rPr lang="zh-CN" altLang="en-US" sz="1200" dirty="0"/>
                  <a:t>对于总数据，我们使用总平均值</a:t>
                </a:r>
                <a14:m>
                  <m:oMath xmlns:m="http://schemas.openxmlformats.org/officeDocument/2006/math">
                    <m:acc>
                      <m:accPr>
                        <m:chr m:val="̅"/>
                        <m:ctrlPr>
                          <a:rPr lang="zh-CN" altLang="en-US" sz="1200" i="1" smtClean="0">
                            <a:latin typeface="Cambria Math" panose="02040503050406030204" pitchFamily="18" charset="0"/>
                          </a:rPr>
                        </m:ctrlPr>
                      </m:accPr>
                      <m:e>
                        <m:r>
                          <m:rPr>
                            <m:sty m:val="p"/>
                          </m:rPr>
                          <a:rPr lang="en-US" altLang="zh-CN" sz="1200" i="1">
                            <a:latin typeface="Cambria Math" panose="02040503050406030204" pitchFamily="18" charset="0"/>
                          </a:rPr>
                          <m:t>X</m:t>
                        </m:r>
                      </m:e>
                    </m:acc>
                  </m:oMath>
                </a14:m>
                <a:r>
                  <a:rPr lang="zh-CN" altLang="en-US" sz="1200" dirty="0"/>
                  <a:t>，并表示：</a:t>
                </a:r>
                <a:endParaRPr lang="en-US" altLang="zh-CN" sz="1200" dirty="0"/>
              </a:p>
              <a:p>
                <a:pPr marL="0" indent="0">
                  <a:lnSpc>
                    <a:spcPct val="140000"/>
                  </a:lnSpc>
                  <a:spcBef>
                    <a:spcPts val="600"/>
                  </a:spcBef>
                  <a:buNone/>
                </a:pPr>
                <a:r>
                  <a:rPr lang="zh-CN" altLang="en-US" sz="1200" dirty="0"/>
                  <a:t>总离差平方和</a:t>
                </a:r>
                <a:r>
                  <a:rPr lang="en-US" altLang="zh-CN" sz="1200" dirty="0"/>
                  <a:t>= </a:t>
                </a:r>
                <a14:m>
                  <m:oMath xmlns:m="http://schemas.openxmlformats.org/officeDocument/2006/math">
                    <m:nary>
                      <m:naryPr>
                        <m:chr m:val="∑"/>
                        <m:limLoc m:val="subSup"/>
                        <m:ctrlPr>
                          <a:rPr lang="en-US" altLang="zh-CN" sz="1200" i="1" smtClean="0">
                            <a:latin typeface="Cambria Math" panose="02040503050406030204" pitchFamily="18" charset="0"/>
                          </a:rPr>
                        </m:ctrlPr>
                      </m:naryPr>
                      <m:sub>
                        <m:r>
                          <m:rPr>
                            <m:brk m:alnAt="25"/>
                          </m:rPr>
                          <a:rPr lang="en-US" altLang="zh-CN" sz="1200" b="0" i="1" smtClean="0">
                            <a:latin typeface="Cambria Math" panose="02040503050406030204" pitchFamily="18" charset="0"/>
                          </a:rPr>
                          <m:t>𝑗</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𝑝</m:t>
                        </m:r>
                      </m:sup>
                      <m:e>
                        <m:nary>
                          <m:naryPr>
                            <m:chr m:val="∑"/>
                            <m:limLoc m:val="subSup"/>
                            <m:ctrlPr>
                              <a:rPr lang="en-US" altLang="zh-CN" sz="1200" i="1" smtClean="0">
                                <a:latin typeface="Cambria Math" panose="02040503050406030204" pitchFamily="18" charset="0"/>
                              </a:rPr>
                            </m:ctrlPr>
                          </m:naryPr>
                          <m:sub>
                            <m:r>
                              <m:rPr>
                                <m:brk m:alnAt="25"/>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𝑗</m:t>
                                </m:r>
                              </m:sub>
                            </m:sSub>
                          </m:sup>
                          <m:e>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𝑖𝑗</m:t>
                                        </m:r>
                                      </m:sub>
                                    </m:sSub>
                                    <m:r>
                                      <a:rPr lang="en-US" altLang="zh-CN" sz="1200" b="0" i="1" smtClean="0">
                                        <a:latin typeface="Cambria Math" panose="02040503050406030204" pitchFamily="18" charset="0"/>
                                      </a:rPr>
                                      <m:t>−</m:t>
                                    </m:r>
                                    <m:acc>
                                      <m:accPr>
                                        <m:chr m:val="̅"/>
                                        <m:ctrlPr>
                                          <a:rPr lang="en-US" altLang="zh-CN" sz="1200" b="0" i="1" smtClean="0">
                                            <a:latin typeface="Cambria Math" panose="02040503050406030204" pitchFamily="18" charset="0"/>
                                          </a:rPr>
                                        </m:ctrlPr>
                                      </m:accPr>
                                      <m:e>
                                        <m:r>
                                          <a:rPr lang="en-US" altLang="zh-CN" sz="1200" b="0" i="1" smtClean="0">
                                            <a:latin typeface="Cambria Math" panose="02040503050406030204" pitchFamily="18" charset="0"/>
                                          </a:rPr>
                                          <m:t>𝑋</m:t>
                                        </m:r>
                                      </m:e>
                                    </m:acc>
                                  </m:e>
                                </m:d>
                              </m:e>
                              <m:sup>
                                <m:r>
                                  <a:rPr lang="en-US" altLang="zh-CN" sz="1200" b="0" i="1" smtClean="0">
                                    <a:latin typeface="Cambria Math" panose="02040503050406030204" pitchFamily="18" charset="0"/>
                                  </a:rPr>
                                  <m:t>2</m:t>
                                </m:r>
                              </m:sup>
                            </m:sSup>
                          </m:e>
                        </m:nary>
                      </m:e>
                    </m:nary>
                    <m:r>
                      <a:rPr lang="zh-CN" altLang="en-US" sz="1200" i="1">
                        <a:latin typeface="Cambria Math" panose="02040503050406030204" pitchFamily="18" charset="0"/>
                      </a:rPr>
                      <m:t>。</m:t>
                    </m:r>
                  </m:oMath>
                </a14:m>
                <a:endParaRPr lang="en-US" altLang="zh-CN" sz="1200" dirty="0"/>
              </a:p>
              <a:p>
                <a:pPr marL="0" indent="0">
                  <a:lnSpc>
                    <a:spcPct val="140000"/>
                  </a:lnSpc>
                  <a:spcBef>
                    <a:spcPts val="600"/>
                  </a:spcBef>
                  <a:buNone/>
                </a:pPr>
                <a:r>
                  <a:rPr lang="zh-CN" altLang="en-US" sz="1200" dirty="0"/>
                  <a:t>各组均值之间的变差称为组间离差平方和，在许多情况下称为处理效应。表示为：</a:t>
                </a:r>
                <a:endParaRPr lang="en-US" altLang="zh-CN" sz="1200" dirty="0"/>
              </a:p>
              <a:p>
                <a:pPr marL="0" indent="0">
                  <a:lnSpc>
                    <a:spcPct val="140000"/>
                  </a:lnSpc>
                  <a:spcBef>
                    <a:spcPts val="600"/>
                  </a:spcBef>
                  <a:buNone/>
                </a:pPr>
                <a:r>
                  <a:rPr lang="zh-CN" altLang="en-US" sz="1200" dirty="0"/>
                  <a:t>组间离差平方和</a:t>
                </a:r>
                <a:r>
                  <a:rPr lang="en-US" altLang="zh-CN" sz="1200" dirty="0"/>
                  <a:t>=</a:t>
                </a:r>
                <a14:m>
                  <m:oMath xmlns:m="http://schemas.openxmlformats.org/officeDocument/2006/math">
                    <m:nary>
                      <m:naryPr>
                        <m:chr m:val="∑"/>
                        <m:limLoc m:val="subSup"/>
                        <m:supHide m:val="on"/>
                        <m:ctrlPr>
                          <a:rPr lang="en-US" altLang="zh-CN" sz="1200" b="0" i="1" smtClean="0">
                            <a:latin typeface="Cambria Math" panose="02040503050406030204" pitchFamily="18" charset="0"/>
                          </a:rPr>
                        </m:ctrlPr>
                      </m:naryPr>
                      <m:sub>
                        <m:r>
                          <m:rPr>
                            <m:brk m:alnAt="9"/>
                          </m:rPr>
                          <a:rPr lang="en-US" altLang="zh-CN" sz="1200" b="0" i="1" smtClean="0">
                            <a:latin typeface="Cambria Math" panose="02040503050406030204" pitchFamily="18" charset="0"/>
                          </a:rPr>
                          <m:t>𝑗</m:t>
                        </m:r>
                      </m:sub>
                      <m:sup/>
                      <m:e>
                        <m:nary>
                          <m:naryPr>
                            <m:chr m:val="∑"/>
                            <m:limLoc m:val="subSup"/>
                            <m:supHide m:val="on"/>
                            <m:ctrlPr>
                              <a:rPr lang="en-US" altLang="zh-CN" sz="1200" i="1">
                                <a:latin typeface="Cambria Math" panose="02040503050406030204" pitchFamily="18" charset="0"/>
                              </a:rPr>
                            </m:ctrlPr>
                          </m:naryPr>
                          <m:sub>
                            <m:r>
                              <m:rPr>
                                <m:brk m:alnAt="9"/>
                              </m:rPr>
                              <a:rPr lang="en-US" altLang="zh-CN" sz="1200" i="1">
                                <a:latin typeface="Cambria Math" panose="02040503050406030204" pitchFamily="18" charset="0"/>
                              </a:rPr>
                              <m:t>𝑖</m:t>
                            </m:r>
                          </m:sub>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acc>
                                      <m:accPr>
                                        <m:chr m:val="̅"/>
                                        <m:ctrlPr>
                                          <a:rPr lang="en-US" altLang="zh-CN" sz="1200" i="1">
                                            <a:latin typeface="Cambria Math" panose="02040503050406030204" pitchFamily="18" charset="0"/>
                                          </a:rPr>
                                        </m:ctrlPr>
                                      </m:acc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i="1">
                                                <a:latin typeface="Cambria Math" panose="02040503050406030204" pitchFamily="18" charset="0"/>
                                              </a:rPr>
                                              <m:t>.</m:t>
                                            </m:r>
                                            <m:r>
                                              <a:rPr lang="en-US" altLang="zh-CN" sz="1200" i="1">
                                                <a:latin typeface="Cambria Math" panose="02040503050406030204" pitchFamily="18" charset="0"/>
                                              </a:rPr>
                                              <m:t>𝑗</m:t>
                                            </m:r>
                                          </m:sub>
                                        </m:sSub>
                                      </m:e>
                                    </m:acc>
                                    <m:r>
                                      <m:rPr>
                                        <m:brk m:alnAt="9"/>
                                      </m:rPr>
                                      <a:rPr lang="en-US" altLang="zh-CN" sz="1200" i="1">
                                        <a:latin typeface="Cambria Math" panose="02040503050406030204" pitchFamily="18" charset="0"/>
                                      </a:rPr>
                                      <m:t>−</m:t>
                                    </m:r>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𝑋</m:t>
                                        </m:r>
                                      </m:e>
                                    </m:acc>
                                  </m:e>
                                </m:d>
                              </m:e>
                              <m:sup>
                                <m:r>
                                  <a:rPr lang="en-US" altLang="zh-CN" sz="1200" i="1">
                                    <a:latin typeface="Cambria Math" panose="02040503050406030204" pitchFamily="18" charset="0"/>
                                  </a:rPr>
                                  <m:t>2</m:t>
                                </m:r>
                              </m:sup>
                            </m:sSup>
                          </m:e>
                        </m:nary>
                      </m:e>
                    </m:nary>
                    <m:r>
                      <a:rPr lang="en-US" altLang="zh-CN" sz="1200" b="0" i="1" smtClean="0">
                        <a:latin typeface="Cambria Math" panose="02040503050406030204" pitchFamily="18" charset="0"/>
                      </a:rPr>
                      <m:t>=</m:t>
                    </m:r>
                    <m:nary>
                      <m:naryPr>
                        <m:chr m:val="∑"/>
                        <m:limLoc m:val="subSup"/>
                        <m:supHide m:val="on"/>
                        <m:ctrlPr>
                          <a:rPr lang="en-US" altLang="zh-CN" sz="1200" b="0" i="1" smtClean="0">
                            <a:latin typeface="Cambria Math" panose="02040503050406030204" pitchFamily="18" charset="0"/>
                          </a:rPr>
                        </m:ctrlPr>
                      </m:naryPr>
                      <m:sub>
                        <m:r>
                          <m:rPr>
                            <m:brk m:alnAt="9"/>
                          </m:rPr>
                          <a:rPr lang="en-US" altLang="zh-CN" sz="1200" b="0" i="1" smtClean="0">
                            <a:latin typeface="Cambria Math" panose="02040503050406030204" pitchFamily="18" charset="0"/>
                          </a:rPr>
                          <m:t>𝑗</m:t>
                        </m:r>
                      </m:sub>
                      <m:sup/>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𝑗</m:t>
                            </m:r>
                          </m:sub>
                        </m:sSub>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acc>
                                  <m:accPr>
                                    <m:chr m:val="̅"/>
                                    <m:ctrlPr>
                                      <a:rPr lang="en-US" altLang="zh-CN" sz="1200" i="1">
                                        <a:latin typeface="Cambria Math" panose="02040503050406030204" pitchFamily="18" charset="0"/>
                                      </a:rPr>
                                    </m:ctrlPr>
                                  </m:acc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i="1">
                                            <a:latin typeface="Cambria Math" panose="02040503050406030204" pitchFamily="18" charset="0"/>
                                          </a:rPr>
                                          <m:t>.</m:t>
                                        </m:r>
                                        <m:r>
                                          <a:rPr lang="en-US" altLang="zh-CN" sz="1200" i="1">
                                            <a:latin typeface="Cambria Math" panose="02040503050406030204" pitchFamily="18" charset="0"/>
                                          </a:rPr>
                                          <m:t>𝑗</m:t>
                                        </m:r>
                                      </m:sub>
                                    </m:sSub>
                                  </m:e>
                                </m:acc>
                                <m:r>
                                  <m:rPr>
                                    <m:brk m:alnAt="9"/>
                                  </m:rPr>
                                  <a:rPr lang="en-US" altLang="zh-CN" sz="1200" i="1">
                                    <a:latin typeface="Cambria Math" panose="02040503050406030204" pitchFamily="18" charset="0"/>
                                  </a:rPr>
                                  <m:t>−</m:t>
                                </m:r>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𝑋</m:t>
                                    </m:r>
                                  </m:e>
                                </m:acc>
                              </m:e>
                            </m:d>
                          </m:e>
                          <m:sup>
                            <m:r>
                              <a:rPr lang="en-US" altLang="zh-CN" sz="1200" i="1">
                                <a:latin typeface="Cambria Math" panose="02040503050406030204" pitchFamily="18" charset="0"/>
                              </a:rPr>
                              <m:t>2</m:t>
                            </m:r>
                          </m:sup>
                        </m:sSup>
                      </m:e>
                    </m:nary>
                  </m:oMath>
                </a14:m>
                <a:r>
                  <a:rPr lang="zh-CN" altLang="en-US" sz="1200" dirty="0"/>
                  <a:t>。</a:t>
                </a:r>
                <a:endParaRPr lang="en-US" altLang="zh-CN" sz="1200" dirty="0"/>
              </a:p>
              <a:p>
                <a:endParaRPr lang="zh-CN" altLang="en-US" dirty="0"/>
              </a:p>
            </p:txBody>
          </p:sp>
        </mc:Choice>
        <mc:Fallback xmlns="">
          <p:sp>
            <p:nvSpPr>
              <p:cNvPr id="3" name="备注占位符 2">
                <a:extLst>
                  <a:ext uri="{FF2B5EF4-FFF2-40B4-BE49-F238E27FC236}">
                    <a16:creationId xmlns:a16="http://schemas.microsoft.com/office/drawing/2014/main" id="{377FD617-2FEB-2CB5-3209-53FD7F777C76}"/>
                  </a:ext>
                </a:extLst>
              </p:cNvPr>
              <p:cNvSpPr>
                <a:spLocks noGrp="1"/>
              </p:cNvSpPr>
              <p:nvPr>
                <p:ph type="body" idx="1"/>
              </p:nvPr>
            </p:nvSpPr>
            <p:spPr/>
            <p:txBody>
              <a:bodyPr/>
              <a:lstStyle/>
              <a:p>
                <a:pPr marL="0" indent="0">
                  <a:buNone/>
                </a:pPr>
                <a:r>
                  <a:rPr lang="zh-CN" altLang="en-US" sz="9600" dirty="0">
                    <a:solidFill>
                      <a:srgbClr val="0033CC"/>
                    </a:solidFill>
                  </a:rPr>
                  <a:t>方差分析简介</a:t>
                </a:r>
                <a:endParaRPr lang="en-US" altLang="zh-CN" sz="9600" dirty="0">
                  <a:solidFill>
                    <a:srgbClr val="0033CC"/>
                  </a:solidFill>
                </a:endParaRPr>
              </a:p>
              <a:p>
                <a:pPr marL="0" indent="0">
                  <a:lnSpc>
                    <a:spcPct val="140000"/>
                  </a:lnSpc>
                  <a:spcBef>
                    <a:spcPts val="600"/>
                  </a:spcBef>
                  <a:buNone/>
                </a:pPr>
                <a:r>
                  <a:rPr lang="zh-CN" altLang="en-US" sz="1200" dirty="0"/>
                  <a:t>对于每一组数据我们有：</a:t>
                </a:r>
                <a:endParaRPr lang="en-US" altLang="zh-CN" sz="1200" dirty="0"/>
              </a:p>
              <a:p>
                <a:pPr marL="0" indent="0">
                  <a:lnSpc>
                    <a:spcPct val="140000"/>
                  </a:lnSpc>
                  <a:spcBef>
                    <a:spcPts val="600"/>
                  </a:spcBef>
                  <a:buNone/>
                </a:pPr>
                <a:r>
                  <a:rPr lang="zh-CN" altLang="en-US" sz="1200" dirty="0"/>
                  <a:t>组内离差平方和</a:t>
                </a:r>
                <a:r>
                  <a:rPr lang="en-US" altLang="zh-CN" sz="1200" dirty="0"/>
                  <a:t>=</a:t>
                </a:r>
                <a:r>
                  <a:rPr lang="en-US" altLang="zh-CN" sz="1200" i="0">
                    <a:latin typeface="Cambria Math" panose="02040503050406030204" pitchFamily="18" charset="0"/>
                  </a:rPr>
                  <a:t>∑2</a:t>
                </a:r>
                <a:r>
                  <a:rPr lang="en-US" altLang="zh-CN" sz="1200" b="0" i="0">
                    <a:latin typeface="Cambria Math" panose="02040503050406030204" pitchFamily="18" charset="0"/>
                  </a:rPr>
                  <a:t>_(𝑗=1)^𝑝▒∑2_(𝑖=1)^(𝑛_𝑗)▒(𝑋_𝑖𝑗−(𝑋_(.𝑗) ) ̅ )^2 </a:t>
                </a:r>
                <a:r>
                  <a:rPr lang="zh-CN" altLang="en-US" sz="1200" dirty="0"/>
                  <a:t>。</a:t>
                </a:r>
                <a:endParaRPr lang="en-US" altLang="zh-CN" sz="1200" dirty="0"/>
              </a:p>
              <a:p>
                <a:pPr marL="0" indent="0">
                  <a:lnSpc>
                    <a:spcPct val="140000"/>
                  </a:lnSpc>
                  <a:spcBef>
                    <a:spcPts val="600"/>
                  </a:spcBef>
                  <a:buNone/>
                </a:pPr>
                <a:r>
                  <a:rPr lang="en-US" altLang="zh-CN" sz="1200" b="0" i="0">
                    <a:latin typeface="Cambria Math" panose="02040503050406030204" pitchFamily="18" charset="0"/>
                  </a:rPr>
                  <a:t>(𝑋_(.𝑗) ) ̅</a:t>
                </a:r>
                <a:r>
                  <a:rPr lang="zh-CN" altLang="en-US" sz="1200" i="0">
                    <a:latin typeface="Cambria Math" panose="02040503050406030204" pitchFamily="18" charset="0"/>
                  </a:rPr>
                  <a:t>为</a:t>
                </a:r>
                <a:r>
                  <a:rPr lang="zh-CN" altLang="en-US" sz="1200" dirty="0"/>
                  <a:t>第</a:t>
                </a:r>
                <a:r>
                  <a:rPr lang="en-US" altLang="zh-CN" sz="1200" b="0" i="0" dirty="0">
                    <a:latin typeface="Cambria Math" panose="02040503050406030204" pitchFamily="18" charset="0"/>
                  </a:rPr>
                  <a:t>𝑗</a:t>
                </a:r>
                <a:r>
                  <a:rPr lang="zh-CN" altLang="en-US" sz="1200" dirty="0"/>
                  <a:t>个变量的均值</a:t>
                </a:r>
                <a:r>
                  <a:rPr lang="en-US" altLang="zh-CN" sz="1200" b="0" i="0">
                    <a:latin typeface="Cambria Math" panose="02040503050406030204" pitchFamily="18" charset="0"/>
                  </a:rPr>
                  <a:t>=1/n_j  ∑2_(𝑖=1)^(𝑛_𝑗)▒𝑋_𝑖𝑗 </a:t>
                </a:r>
                <a:r>
                  <a:rPr lang="zh-CN" altLang="en-US" sz="1200" i="0">
                    <a:latin typeface="Cambria Math" panose="02040503050406030204" pitchFamily="18" charset="0"/>
                  </a:rPr>
                  <a:t>，</a:t>
                </a:r>
                <a:r>
                  <a:rPr lang="zh-CN" altLang="en-US" sz="1200" dirty="0"/>
                  <a:t>简称</a:t>
                </a:r>
                <a:r>
                  <a:rPr lang="zh-CN" altLang="en-US" sz="1200" i="0">
                    <a:latin typeface="Cambria Math" panose="02040503050406030204" pitchFamily="18" charset="0"/>
                  </a:rPr>
                  <a:t>(</a:t>
                </a:r>
                <a:r>
                  <a:rPr lang="en-US" altLang="zh-CN" sz="1200" i="0">
                    <a:latin typeface="Cambria Math" panose="02040503050406030204" pitchFamily="18" charset="0"/>
                  </a:rPr>
                  <a:t>X_j </a:t>
                </a:r>
                <a:r>
                  <a:rPr lang="zh-CN" altLang="en-US" sz="1200" i="0">
                    <a:latin typeface="Cambria Math" panose="02040503050406030204" pitchFamily="18" charset="0"/>
                  </a:rPr>
                  <a:t>) ̅</a:t>
                </a:r>
                <a:r>
                  <a:rPr lang="zh-CN" altLang="en-US" sz="1200" dirty="0"/>
                  <a:t>。</a:t>
                </a:r>
                <a:endParaRPr lang="en-US" altLang="zh-CN" sz="1200" dirty="0"/>
              </a:p>
              <a:p>
                <a:pPr marL="0" indent="0">
                  <a:lnSpc>
                    <a:spcPct val="140000"/>
                  </a:lnSpc>
                  <a:spcBef>
                    <a:spcPts val="600"/>
                  </a:spcBef>
                  <a:buNone/>
                </a:pPr>
                <a:r>
                  <a:rPr lang="zh-CN" altLang="en-US" sz="1200" dirty="0"/>
                  <a:t>对于总数据，我们使用总平均值</a:t>
                </a:r>
                <a:r>
                  <a:rPr lang="en-US" altLang="zh-CN" sz="1200" i="0">
                    <a:latin typeface="Cambria Math" panose="02040503050406030204" pitchFamily="18" charset="0"/>
                  </a:rPr>
                  <a:t>X</a:t>
                </a:r>
                <a:r>
                  <a:rPr lang="zh-CN" altLang="en-US" sz="1200" i="0">
                    <a:latin typeface="Cambria Math" panose="02040503050406030204" pitchFamily="18" charset="0"/>
                  </a:rPr>
                  <a:t> ̅</a:t>
                </a:r>
                <a:r>
                  <a:rPr lang="zh-CN" altLang="en-US" sz="1200" dirty="0"/>
                  <a:t>，并表示：</a:t>
                </a:r>
                <a:endParaRPr lang="en-US" altLang="zh-CN" sz="1200" dirty="0"/>
              </a:p>
              <a:p>
                <a:pPr marL="0" indent="0">
                  <a:lnSpc>
                    <a:spcPct val="140000"/>
                  </a:lnSpc>
                  <a:spcBef>
                    <a:spcPts val="600"/>
                  </a:spcBef>
                  <a:buNone/>
                </a:pPr>
                <a:r>
                  <a:rPr lang="zh-CN" altLang="en-US" sz="1200" dirty="0"/>
                  <a:t>总离差平方和</a:t>
                </a:r>
                <a:r>
                  <a:rPr lang="en-US" altLang="zh-CN" sz="1200" dirty="0"/>
                  <a:t>= </a:t>
                </a:r>
                <a:r>
                  <a:rPr lang="en-US" altLang="zh-CN" sz="1200" i="0">
                    <a:latin typeface="Cambria Math" panose="02040503050406030204" pitchFamily="18" charset="0"/>
                  </a:rPr>
                  <a:t>∑2</a:t>
                </a:r>
                <a:r>
                  <a:rPr lang="en-US" altLang="zh-CN" sz="1200" b="0" i="0">
                    <a:latin typeface="Cambria Math" panose="02040503050406030204" pitchFamily="18" charset="0"/>
                  </a:rPr>
                  <a:t>_(𝑗=1)^𝑝▒∑2_(𝑖=1)^(𝑛_𝑗)▒(𝑋_𝑖𝑗−𝑋 ̅ )^2 </a:t>
                </a:r>
                <a:r>
                  <a:rPr lang="zh-CN" altLang="en-US" sz="1200" b="0" i="0">
                    <a:latin typeface="Cambria Math" panose="02040503050406030204" pitchFamily="18" charset="0"/>
                  </a:rPr>
                  <a:t> </a:t>
                </a:r>
                <a:r>
                  <a:rPr lang="zh-CN" altLang="en-US" sz="1200" i="0">
                    <a:latin typeface="Cambria Math" panose="02040503050406030204" pitchFamily="18" charset="0"/>
                  </a:rPr>
                  <a:t>。</a:t>
                </a:r>
                <a:endParaRPr lang="en-US" altLang="zh-CN" sz="1200" dirty="0"/>
              </a:p>
              <a:p>
                <a:pPr marL="0" indent="0">
                  <a:lnSpc>
                    <a:spcPct val="140000"/>
                  </a:lnSpc>
                  <a:spcBef>
                    <a:spcPts val="600"/>
                  </a:spcBef>
                  <a:buNone/>
                </a:pPr>
                <a:r>
                  <a:rPr lang="zh-CN" altLang="en-US" sz="1200" dirty="0"/>
                  <a:t>各组均值之间的变差称为组间离差平方和，在许多情况下称为处理效应。表示为：</a:t>
                </a:r>
                <a:endParaRPr lang="en-US" altLang="zh-CN" sz="1200" dirty="0"/>
              </a:p>
              <a:p>
                <a:pPr marL="0" indent="0">
                  <a:lnSpc>
                    <a:spcPct val="140000"/>
                  </a:lnSpc>
                  <a:spcBef>
                    <a:spcPts val="600"/>
                  </a:spcBef>
                  <a:buNone/>
                </a:pPr>
                <a:r>
                  <a:rPr lang="zh-CN" altLang="en-US" sz="1200" dirty="0"/>
                  <a:t>组间离差平方和</a:t>
                </a:r>
                <a:r>
                  <a:rPr lang="en-US" altLang="zh-CN" sz="1200" dirty="0"/>
                  <a:t>=</a:t>
                </a:r>
                <a:r>
                  <a:rPr lang="en-US" altLang="zh-CN" sz="1200" b="0" i="0">
                    <a:latin typeface="Cambria Math" panose="02040503050406030204" pitchFamily="18" charset="0"/>
                  </a:rPr>
                  <a:t>∑2_𝑗▒∑2_</a:t>
                </a:r>
                <a:r>
                  <a:rPr lang="en-US" altLang="zh-CN" sz="1200" i="0">
                    <a:latin typeface="Cambria Math" panose="02040503050406030204" pitchFamily="18" charset="0"/>
                  </a:rPr>
                  <a:t>𝑖▒((𝑋_(.𝑗) ) ̅⤶9−𝑋 ̅ )^2 </a:t>
                </a:r>
                <a:r>
                  <a:rPr lang="en-US" altLang="zh-CN" sz="1200" b="0" i="0">
                    <a:latin typeface="Cambria Math" panose="02040503050406030204" pitchFamily="18" charset="0"/>
                  </a:rPr>
                  <a:t>=∑2_𝑗▒〖𝑛_𝑗 ((</a:t>
                </a:r>
                <a:r>
                  <a:rPr lang="en-US" altLang="zh-CN" sz="1200" i="0">
                    <a:latin typeface="Cambria Math" panose="02040503050406030204" pitchFamily="18" charset="0"/>
                  </a:rPr>
                  <a:t>𝑋_(.𝑗) ) ̅⤶9−𝑋 ̅ )^2 </a:t>
                </a:r>
                <a:r>
                  <a:rPr lang="en-US" altLang="zh-CN" sz="1200" b="0" i="0">
                    <a:latin typeface="Cambria Math" panose="02040503050406030204" pitchFamily="18" charset="0"/>
                  </a:rPr>
                  <a:t>〗</a:t>
                </a:r>
                <a:r>
                  <a:rPr lang="zh-CN" altLang="en-US" sz="1200" dirty="0"/>
                  <a:t>。</a:t>
                </a:r>
                <a:endParaRPr lang="en-US" altLang="zh-CN" sz="1200" dirty="0"/>
              </a:p>
              <a:p>
                <a:endParaRPr lang="zh-CN" altLang="en-US" dirty="0"/>
              </a:p>
            </p:txBody>
          </p:sp>
        </mc:Fallback>
      </mc:AlternateContent>
      <p:sp>
        <p:nvSpPr>
          <p:cNvPr id="4" name="灯片编号占位符 3">
            <a:extLst>
              <a:ext uri="{FF2B5EF4-FFF2-40B4-BE49-F238E27FC236}">
                <a16:creationId xmlns:a16="http://schemas.microsoft.com/office/drawing/2014/main" id="{25AF69D7-5796-2610-90CE-4A9FE4B4EA2C}"/>
              </a:ext>
            </a:extLst>
          </p:cNvPr>
          <p:cNvSpPr>
            <a:spLocks noGrp="1"/>
          </p:cNvSpPr>
          <p:nvPr>
            <p:ph type="sldNum" sz="quarter" idx="5"/>
          </p:nvPr>
        </p:nvSpPr>
        <p:spPr/>
        <p:txBody>
          <a:bodyPr/>
          <a:lstStyle/>
          <a:p>
            <a:fld id="{4DEBF689-31EE-0945-8A16-5ABD20774B62}" type="slidenum">
              <a:rPr lang="en-CN" smtClean="0"/>
              <a:t>21</a:t>
            </a:fld>
            <a:endParaRPr lang="en-CN"/>
          </a:p>
        </p:txBody>
      </p:sp>
    </p:spTree>
    <p:extLst>
      <p:ext uri="{BB962C8B-B14F-4D97-AF65-F5344CB8AC3E}">
        <p14:creationId xmlns:p14="http://schemas.microsoft.com/office/powerpoint/2010/main" val="924030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B2F79-CC04-0145-48F4-BF383A85F4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F973EB-9231-765E-0700-4CD68D133E3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6900AC9F-C99C-C380-879E-A05E4AD59496}"/>
                  </a:ext>
                </a:extLst>
              </p:cNvPr>
              <p:cNvSpPr>
                <a:spLocks noGrp="1"/>
              </p:cNvSpPr>
              <p:nvPr>
                <p:ph type="body" idx="1"/>
              </p:nvPr>
            </p:nvSpPr>
            <p:spPr/>
            <p:txBody>
              <a:bodyPr/>
              <a:lstStyle/>
              <a:p>
                <a:pPr marL="0" indent="0">
                  <a:buNone/>
                </a:pPr>
                <a:r>
                  <a:rPr lang="zh-CN" altLang="en-US" sz="1400" dirty="0">
                    <a:solidFill>
                      <a:srgbClr val="0033CC"/>
                    </a:solidFill>
                  </a:rPr>
                  <a:t>方差分析简介</a:t>
                </a:r>
                <a:endParaRPr lang="en-US" altLang="zh-CN" sz="1400" dirty="0">
                  <a:solidFill>
                    <a:srgbClr val="0033CC"/>
                  </a:solidFill>
                </a:endParaRPr>
              </a:p>
              <a:p>
                <a:pPr marL="0" indent="0">
                  <a:buNone/>
                </a:pPr>
                <a:r>
                  <a:rPr lang="zh-CN" altLang="en-US" dirty="0"/>
                  <a:t>总变异等于组内变异</a:t>
                </a:r>
                <a:r>
                  <a:rPr lang="en-US" altLang="zh-CN" dirty="0"/>
                  <a:t>+</a:t>
                </a:r>
                <a:r>
                  <a:rPr lang="zh-CN" altLang="en-US" dirty="0"/>
                  <a:t>组间变异</a:t>
                </a:r>
                <a:endParaRPr lang="en-US" altLang="zh-CN" dirty="0"/>
              </a:p>
              <a:p>
                <a:pPr marL="0" indent="0">
                  <a:buNone/>
                </a:pPr>
                <a:r>
                  <a:rPr lang="zh-CN" altLang="en-US" dirty="0"/>
                  <a:t>由于模型中包含独立同分布、共同方差为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a:t>的误差项，用每个组内离差平方和项</a:t>
                </a:r>
                <a:r>
                  <a:rPr lang="en-US" altLang="zh-CN" dirty="0"/>
                  <a:t>(</a:t>
                </a:r>
                <a:r>
                  <a:rPr lang="zh-CN" altLang="en-US" dirty="0"/>
                  <a:t>若正态化）估计</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zh-CN" altLang="en-US" dirty="0"/>
                  <a:t>，因此，组内离差平方和为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dirty="0"/>
                  <a:t>的估计。同样，在均值相等的原假设下，组间离差平方和亦为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dirty="0"/>
                  <a:t>的估计。</a:t>
                </a:r>
                <a:endParaRPr lang="en-US" altLang="zh-CN" dirty="0"/>
              </a:p>
              <a:p>
                <a:pPr marL="0" indent="0">
                  <a:buNone/>
                </a:pPr>
                <a:r>
                  <a:rPr lang="zh-CN" altLang="en-US" dirty="0"/>
                  <a:t>为了比较不同的方差估计之间的差异，使用如下定义的</a:t>
                </a:r>
                <a:r>
                  <a:rPr lang="en-US" altLang="zh-CN" dirty="0"/>
                  <a:t>F</a:t>
                </a:r>
                <a:r>
                  <a:rPr lang="zh-CN" altLang="en-US" dirty="0"/>
                  <a:t>统计量。如果数据满足特定的模型，那么，在原假设下，抽样分布是已知的，它将是自由度为 （</a:t>
                </a:r>
                <a:r>
                  <a:rPr lang="en-US" altLang="zh-CN" dirty="0"/>
                  <a:t>k-1</a:t>
                </a:r>
                <a:r>
                  <a:rPr lang="zh-CN" altLang="en-US" dirty="0"/>
                  <a:t>，</a:t>
                </a:r>
                <a:r>
                  <a:rPr lang="en-US" altLang="zh-CN" dirty="0"/>
                  <a:t>n-k</a:t>
                </a:r>
                <a:r>
                  <a:rPr lang="zh-CN" altLang="en-US" dirty="0"/>
                  <a:t>）的</a:t>
                </a:r>
                <a:r>
                  <a:rPr lang="en-US" altLang="zh-CN" dirty="0"/>
                  <a:t>F</a:t>
                </a:r>
                <a:r>
                  <a:rPr lang="zh-CN" altLang="en-US" dirty="0"/>
                  <a:t>分布。</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组</m:t>
                          </m:r>
                          <m:r>
                            <a:rPr lang="zh-CN" altLang="en-US" i="1" smtClean="0">
                              <a:latin typeface="Cambria Math" panose="02040503050406030204" pitchFamily="18" charset="0"/>
                            </a:rPr>
                            <m:t>间</m:t>
                          </m:r>
                          <m:r>
                            <a:rPr lang="zh-CN" altLang="en-US" i="1">
                              <a:latin typeface="Cambria Math" panose="02040503050406030204" pitchFamily="18" charset="0"/>
                            </a:rPr>
                            <m:t>变异</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组内变异</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den>
                      </m:f>
                    </m:oMath>
                  </m:oMathPara>
                </a14:m>
                <a:endParaRPr lang="en-US" altLang="zh-CN" dirty="0"/>
              </a:p>
              <a:p>
                <a:pPr marL="0" indent="0">
                  <a:buNone/>
                </a:pPr>
                <a:r>
                  <a:rPr lang="zh-CN" altLang="en-US" dirty="0"/>
                  <a:t>离差平方和被它们各自的自由度相除（例如，组内离差平方和使用了</a:t>
                </a:r>
                <a:r>
                  <a:rPr lang="en-US" altLang="zh-CN" dirty="0"/>
                  <a:t>k</a:t>
                </a:r>
                <a:r>
                  <a:rPr lang="zh-CN" altLang="en-US" dirty="0"/>
                  <a:t>个估计的均值</a:t>
                </a:r>
                <a14:m>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𝑖</m:t>
                            </m:r>
                          </m:sub>
                        </m:sSub>
                      </m:e>
                    </m:acc>
                  </m:oMath>
                </a14:m>
                <a:r>
                  <a:rPr lang="zh-CN" altLang="en-US" dirty="0"/>
                  <a:t>，所以有</a:t>
                </a:r>
                <a:r>
                  <a:rPr lang="en-US" altLang="zh-CN" dirty="0"/>
                  <a:t>n-k</a:t>
                </a:r>
                <a:r>
                  <a:rPr lang="zh-CN" altLang="en-US" dirty="0"/>
                  <a:t>个自由度</a:t>
                </a:r>
                <a:r>
                  <a:rPr lang="en-US" altLang="zh-CN" dirty="0"/>
                  <a:t>)</a:t>
                </a:r>
                <a:r>
                  <a:rPr lang="zh-CN" altLang="en-US" dirty="0"/>
                  <a:t>，这样的正态化叫作均方和。</a:t>
                </a:r>
                <a:endParaRPr lang="en-US" altLang="zh-CN" dirty="0"/>
              </a:p>
              <a:p>
                <a:pPr marL="0" indent="0">
                  <a:buNone/>
                </a:pPr>
                <a:endParaRPr lang="en-US" altLang="zh-CN" dirty="0"/>
              </a:p>
              <a:p>
                <a:pPr marL="0" indent="0">
                  <a:buNone/>
                </a:pPr>
                <a:endParaRPr lang="en-US" altLang="zh-CN" b="0" dirty="0"/>
              </a:p>
              <a:p>
                <a:pPr marL="0" indent="0">
                  <a:buNone/>
                </a:pPr>
                <a:endParaRPr lang="en-US" altLang="zh-CN" dirty="0"/>
              </a:p>
            </p:txBody>
          </p:sp>
        </mc:Choice>
        <mc:Fallback xmlns="">
          <p:sp>
            <p:nvSpPr>
              <p:cNvPr id="3" name="备注占位符 2">
                <a:extLst>
                  <a:ext uri="{FF2B5EF4-FFF2-40B4-BE49-F238E27FC236}">
                    <a16:creationId xmlns:a16="http://schemas.microsoft.com/office/drawing/2014/main" id="{6900AC9F-C99C-C380-879E-A05E4AD59496}"/>
                  </a:ext>
                </a:extLst>
              </p:cNvPr>
              <p:cNvSpPr>
                <a:spLocks noGrp="1"/>
              </p:cNvSpPr>
              <p:nvPr>
                <p:ph type="body" idx="1"/>
              </p:nvPr>
            </p:nvSpPr>
            <p:spPr/>
            <p:txBody>
              <a:bodyPr/>
              <a:lstStyle/>
              <a:p>
                <a:pPr marL="0" indent="0">
                  <a:buNone/>
                </a:pPr>
                <a:r>
                  <a:rPr lang="zh-CN" altLang="en-US" sz="1400" dirty="0">
                    <a:solidFill>
                      <a:srgbClr val="0033CC"/>
                    </a:solidFill>
                  </a:rPr>
                  <a:t>方差分析简介</a:t>
                </a:r>
                <a:endParaRPr lang="en-US" altLang="zh-CN" sz="1400" dirty="0">
                  <a:solidFill>
                    <a:srgbClr val="0033CC"/>
                  </a:solidFill>
                </a:endParaRPr>
              </a:p>
              <a:p>
                <a:pPr marL="0" indent="0">
                  <a:buNone/>
                </a:pPr>
                <a:r>
                  <a:rPr lang="zh-CN" altLang="en-US" dirty="0"/>
                  <a:t>总变异等于组内变异</a:t>
                </a:r>
                <a:r>
                  <a:rPr lang="en-US" altLang="zh-CN" dirty="0"/>
                  <a:t>+</a:t>
                </a:r>
                <a:r>
                  <a:rPr lang="zh-CN" altLang="en-US" dirty="0"/>
                  <a:t>组间变异</a:t>
                </a:r>
                <a:endParaRPr lang="en-US" altLang="zh-CN" dirty="0"/>
              </a:p>
              <a:p>
                <a:pPr marL="0" indent="0">
                  <a:buNone/>
                </a:pPr>
                <a:r>
                  <a:rPr lang="zh-CN" altLang="en-US" dirty="0"/>
                  <a:t>由于模型中包含独立同分布、共同方差为</a:t>
                </a:r>
                <a:r>
                  <a:rPr lang="en-US" altLang="zh-CN" b="0" i="0">
                    <a:latin typeface="Cambria Math" panose="02040503050406030204" pitchFamily="18" charset="0"/>
                  </a:rPr>
                  <a:t>𝜎^2</a:t>
                </a:r>
                <a:r>
                  <a:rPr lang="zh-CN" altLang="en-US" dirty="0"/>
                  <a:t>的误差项，用每个组内离差平方和项</a:t>
                </a:r>
                <a:r>
                  <a:rPr lang="en-US" altLang="zh-CN" dirty="0"/>
                  <a:t>(</a:t>
                </a:r>
                <a:r>
                  <a:rPr lang="zh-CN" altLang="en-US" dirty="0"/>
                  <a:t>若正态化）估计</a:t>
                </a:r>
                <a:r>
                  <a:rPr lang="en-US" altLang="zh-CN" i="0">
                    <a:latin typeface="Cambria Math" panose="02040503050406030204" pitchFamily="18" charset="0"/>
                  </a:rPr>
                  <a:t>𝜎^2  </a:t>
                </a:r>
                <a:r>
                  <a:rPr lang="zh-CN" altLang="en-US" dirty="0"/>
                  <a:t>，因此，组内离差平方和为</a:t>
                </a:r>
                <a:r>
                  <a:rPr lang="en-US" altLang="zh-CN" i="0">
                    <a:latin typeface="Cambria Math" panose="02040503050406030204" pitchFamily="18" charset="0"/>
                  </a:rPr>
                  <a:t>𝜎^2</a:t>
                </a:r>
                <a:r>
                  <a:rPr lang="zh-CN" altLang="en-US" dirty="0"/>
                  <a:t>的估计。同样，在均值相等的原假设下，组间离差平方和亦为</a:t>
                </a:r>
                <a:r>
                  <a:rPr lang="en-US" altLang="zh-CN" i="0">
                    <a:latin typeface="Cambria Math" panose="02040503050406030204" pitchFamily="18" charset="0"/>
                  </a:rPr>
                  <a:t>𝜎^2</a:t>
                </a:r>
                <a:r>
                  <a:rPr lang="zh-CN" altLang="en-US" dirty="0"/>
                  <a:t>的估计。</a:t>
                </a:r>
                <a:endParaRPr lang="en-US" altLang="zh-CN" dirty="0"/>
              </a:p>
              <a:p>
                <a:pPr marL="0" indent="0">
                  <a:buNone/>
                </a:pPr>
                <a:r>
                  <a:rPr lang="zh-CN" altLang="en-US" dirty="0"/>
                  <a:t>为了比较不同的方差估计之间的差异，使用如下定义的</a:t>
                </a:r>
                <a:r>
                  <a:rPr lang="en-US" altLang="zh-CN" dirty="0"/>
                  <a:t>F</a:t>
                </a:r>
                <a:r>
                  <a:rPr lang="zh-CN" altLang="en-US" dirty="0"/>
                  <a:t>统计量。如果数据满足特定的模型，那么，在原假设下，抽样分布是已知的，它将是自由度为 （</a:t>
                </a:r>
                <a:r>
                  <a:rPr lang="en-US" altLang="zh-CN" dirty="0"/>
                  <a:t>k-1</a:t>
                </a:r>
                <a:r>
                  <a:rPr lang="zh-CN" altLang="en-US" dirty="0"/>
                  <a:t>，</a:t>
                </a:r>
                <a:r>
                  <a:rPr lang="en-US" altLang="zh-CN" dirty="0"/>
                  <a:t>n-k</a:t>
                </a:r>
                <a:r>
                  <a:rPr lang="zh-CN" altLang="en-US" dirty="0"/>
                  <a:t>）的</a:t>
                </a:r>
                <a:r>
                  <a:rPr lang="en-US" altLang="zh-CN" dirty="0"/>
                  <a:t>F</a:t>
                </a:r>
                <a:r>
                  <a:rPr lang="zh-CN" altLang="en-US" dirty="0"/>
                  <a:t>分布。</a:t>
                </a:r>
                <a:endParaRPr lang="en-US" altLang="zh-CN" dirty="0"/>
              </a:p>
              <a:p>
                <a:pPr marL="0" indent="0">
                  <a:buNone/>
                </a:pPr>
                <a:r>
                  <a:rPr lang="en-US" altLang="zh-CN" b="0" i="0">
                    <a:latin typeface="Cambria Math" panose="02040503050406030204" pitchFamily="18" charset="0"/>
                  </a:rPr>
                  <a:t>𝐹=</a:t>
                </a:r>
                <a:r>
                  <a:rPr lang="zh-CN" altLang="en-US" i="0">
                    <a:latin typeface="Cambria Math" panose="02040503050406030204" pitchFamily="18" charset="0"/>
                  </a:rPr>
                  <a:t>组间变异</a:t>
                </a:r>
                <a:r>
                  <a:rPr lang="en-US" altLang="zh-CN" b="0" i="0">
                    <a:latin typeface="Cambria Math" panose="02040503050406030204" pitchFamily="18" charset="0"/>
                  </a:rPr>
                  <a:t>/(𝑘−1)/</a:t>
                </a:r>
                <a:r>
                  <a:rPr lang="zh-CN" altLang="en-US" i="0">
                    <a:latin typeface="Cambria Math" panose="02040503050406030204" pitchFamily="18" charset="0"/>
                  </a:rPr>
                  <a:t>组内变异</a:t>
                </a:r>
                <a:r>
                  <a:rPr lang="en-US" altLang="zh-CN" b="0" i="0">
                    <a:latin typeface="Cambria Math" panose="02040503050406030204" pitchFamily="18" charset="0"/>
                  </a:rPr>
                  <a:t>/(𝑛−𝑘)</a:t>
                </a:r>
                <a:endParaRPr lang="en-US" altLang="zh-CN" dirty="0"/>
              </a:p>
              <a:p>
                <a:pPr marL="0" indent="0">
                  <a:buNone/>
                </a:pPr>
                <a:r>
                  <a:rPr lang="zh-CN" altLang="en-US" dirty="0"/>
                  <a:t>离差平方和被它们各自的自由度相除（例如，组内离差平方和使用了</a:t>
                </a:r>
                <a:r>
                  <a:rPr lang="en-US" altLang="zh-CN" dirty="0"/>
                  <a:t>k</a:t>
                </a:r>
                <a:r>
                  <a:rPr lang="zh-CN" altLang="en-US" dirty="0"/>
                  <a:t>个估计的均值</a:t>
                </a:r>
                <a:r>
                  <a:rPr lang="en-US" altLang="zh-CN" i="0">
                    <a:latin typeface="Cambria Math" panose="02040503050406030204" pitchFamily="18" charset="0"/>
                  </a:rPr>
                  <a:t>(𝑋</a:t>
                </a:r>
                <a:r>
                  <a:rPr lang="en-US" altLang="zh-CN" b="0" i="0">
                    <a:latin typeface="Cambria Math" panose="02040503050406030204" pitchFamily="18" charset="0"/>
                  </a:rPr>
                  <a:t>_𝑖 ) ̅</a:t>
                </a:r>
                <a:r>
                  <a:rPr lang="zh-CN" altLang="en-US" dirty="0"/>
                  <a:t>，所以有</a:t>
                </a:r>
                <a:r>
                  <a:rPr lang="en-US" altLang="zh-CN" dirty="0"/>
                  <a:t>n-k</a:t>
                </a:r>
                <a:r>
                  <a:rPr lang="zh-CN" altLang="en-US" dirty="0"/>
                  <a:t>个自由度</a:t>
                </a:r>
                <a:r>
                  <a:rPr lang="en-US" altLang="zh-CN" dirty="0"/>
                  <a:t>)</a:t>
                </a:r>
                <a:r>
                  <a:rPr lang="zh-CN" altLang="en-US" dirty="0"/>
                  <a:t>，这样的正态化叫作均方和。</a:t>
                </a:r>
                <a:endParaRPr lang="en-US" altLang="zh-CN" dirty="0"/>
              </a:p>
              <a:p>
                <a:pPr marL="0" indent="0">
                  <a:buNone/>
                </a:pPr>
                <a:endParaRPr lang="en-US" altLang="zh-CN" dirty="0"/>
              </a:p>
              <a:p>
                <a:pPr marL="0" indent="0">
                  <a:buNone/>
                </a:pPr>
                <a:endParaRPr lang="en-US" altLang="zh-CN" b="0" dirty="0"/>
              </a:p>
              <a:p>
                <a:pPr marL="0" indent="0">
                  <a:buNone/>
                </a:pPr>
                <a:endParaRPr lang="en-US" altLang="zh-CN" dirty="0"/>
              </a:p>
            </p:txBody>
          </p:sp>
        </mc:Fallback>
      </mc:AlternateContent>
      <p:sp>
        <p:nvSpPr>
          <p:cNvPr id="4" name="灯片编号占位符 3">
            <a:extLst>
              <a:ext uri="{FF2B5EF4-FFF2-40B4-BE49-F238E27FC236}">
                <a16:creationId xmlns:a16="http://schemas.microsoft.com/office/drawing/2014/main" id="{95E5CC32-9BA0-3B87-BF56-7930B3D20685}"/>
              </a:ext>
            </a:extLst>
          </p:cNvPr>
          <p:cNvSpPr>
            <a:spLocks noGrp="1"/>
          </p:cNvSpPr>
          <p:nvPr>
            <p:ph type="sldNum" sz="quarter" idx="5"/>
          </p:nvPr>
        </p:nvSpPr>
        <p:spPr/>
        <p:txBody>
          <a:bodyPr/>
          <a:lstStyle/>
          <a:p>
            <a:fld id="{4DEBF689-31EE-0945-8A16-5ABD20774B62}" type="slidenum">
              <a:rPr lang="en-CN" smtClean="0"/>
              <a:t>22</a:t>
            </a:fld>
            <a:endParaRPr lang="en-CN"/>
          </a:p>
        </p:txBody>
      </p:sp>
    </p:spTree>
    <p:extLst>
      <p:ext uri="{BB962C8B-B14F-4D97-AF65-F5344CB8AC3E}">
        <p14:creationId xmlns:p14="http://schemas.microsoft.com/office/powerpoint/2010/main" val="3024009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lnSpc>
                <a:spcPct val="125000"/>
              </a:lnSpc>
              <a:defRPr sz="5400" spc="140" baseline="0"/>
            </a:lvl1pPr>
          </a:lstStyle>
          <a:p>
            <a:r>
              <a:rPr lang="en-US" dirty="0"/>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lnSpc>
                <a:spcPct val="125000"/>
              </a:lnSpc>
              <a:buNone/>
              <a:defRPr sz="2400" baseline="0">
                <a:latin typeface="Arial Nova" panose="020F0502020204030204" pitchFamily="34" charset="0"/>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12/24/2024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3490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803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12/24/2024</a:t>
            </a:fld>
            <a:endParaRPr lang="en-US" dirty="0"/>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47174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normAutofit/>
          </a:bodyPr>
          <a:lstStyle>
            <a:lvl1pPr>
              <a:defRPr sz="5400" spc="14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3379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lnSpc>
                <a:spcPct val="125000"/>
              </a:lnSpc>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hasCustomPrompt="1"/>
          </p:nvPr>
        </p:nvSpPr>
        <p:spPr>
          <a:xfrm>
            <a:off x="777240" y="4589463"/>
            <a:ext cx="10570210" cy="1500187"/>
          </a:xfrm>
        </p:spPr>
        <p:txBody>
          <a:bodyPr/>
          <a:lstStyle>
            <a:lvl1pPr marL="0" indent="0">
              <a:lnSpc>
                <a:spcPct val="125000"/>
              </a:lnSpc>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2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517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53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760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92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376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466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fld id="{4A8D24A4-5FEC-4062-8995-EB21925B3B40}" type="datetime1">
              <a:rPr lang="en-US" smtClean="0"/>
              <a:pPr/>
              <a:t>12/24/2024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35747434-7036-48DB-A148-6B3D8EE75CDA}" type="slidenum">
              <a:rPr lang="en-US" smtClean="0"/>
              <a:pPr/>
              <a:t>‹#›</a:t>
            </a:fld>
            <a:endParaRPr lang="en-US"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14757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125000"/>
        </a:lnSpc>
        <a:spcBef>
          <a:spcPct val="0"/>
        </a:spcBef>
        <a:buNone/>
        <a:defRPr sz="5400" b="0" kern="1200" spc="140" baseline="0">
          <a:solidFill>
            <a:schemeClr val="tx2"/>
          </a:solidFill>
          <a:latin typeface="Arial Nova" panose="020B0504020202020204" pitchFamily="34" charset="0"/>
          <a:ea typeface="宋体" panose="02010600030101010101" pitchFamily="2" charset="-122"/>
          <a:cs typeface="+mj-cs"/>
        </a:defRPr>
      </a:lvl1pPr>
    </p:titleStyle>
    <p:bodyStyle>
      <a:lvl1pPr marL="228600" indent="-228600" algn="l" defTabSz="914400" rtl="0" eaLnBrk="1" latinLnBrk="0" hangingPunct="1">
        <a:lnSpc>
          <a:spcPct val="125000"/>
        </a:lnSpc>
        <a:spcBef>
          <a:spcPts val="1000"/>
        </a:spcBef>
        <a:buClr>
          <a:schemeClr val="tx2">
            <a:lumMod val="75000"/>
            <a:lumOff val="25000"/>
          </a:schemeClr>
        </a:buClr>
        <a:buFont typeface="Arial" panose="020B0604020202020204" pitchFamily="34" charset="0"/>
        <a:buChar char="•"/>
        <a:defRPr sz="2400" kern="1200" spc="140" baseline="0">
          <a:solidFill>
            <a:schemeClr val="tx2"/>
          </a:solidFill>
          <a:latin typeface="Arial Nova" panose="020B0504020202020204" pitchFamily="34" charset="0"/>
          <a:ea typeface="宋体" panose="02010600030101010101" pitchFamily="2" charset="-122"/>
          <a:cs typeface="+mn-cs"/>
        </a:defRPr>
      </a:lvl1pPr>
      <a:lvl2pPr marL="6858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2200" kern="1200" spc="140" baseline="0">
          <a:solidFill>
            <a:schemeClr val="tx2"/>
          </a:solidFill>
          <a:latin typeface="Arial Nova" panose="020B0504020202020204" pitchFamily="34" charset="0"/>
          <a:ea typeface="宋体" panose="02010600030101010101" pitchFamily="2" charset="-122"/>
          <a:cs typeface="+mn-cs"/>
        </a:defRPr>
      </a:lvl2pPr>
      <a:lvl3pPr marL="11430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2000" kern="1200" spc="140" baseline="0">
          <a:solidFill>
            <a:schemeClr val="tx2"/>
          </a:solidFill>
          <a:latin typeface="Arial Nova" panose="020B0504020202020204" pitchFamily="34" charset="0"/>
          <a:ea typeface="宋体" panose="02010600030101010101" pitchFamily="2" charset="-122"/>
          <a:cs typeface="+mn-cs"/>
        </a:defRPr>
      </a:lvl3pPr>
      <a:lvl4pPr marL="16002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1600" kern="1200" spc="140" baseline="0">
          <a:solidFill>
            <a:schemeClr val="tx2"/>
          </a:solidFill>
          <a:latin typeface="Arial Nova" panose="020B0504020202020204" pitchFamily="34" charset="0"/>
          <a:ea typeface="宋体" panose="02010600030101010101" pitchFamily="2" charset="-122"/>
          <a:cs typeface="+mn-cs"/>
        </a:defRPr>
      </a:lvl4pPr>
      <a:lvl5pPr marL="2057400" indent="-228600" algn="l" defTabSz="914400" rtl="0" eaLnBrk="1" latinLnBrk="0" hangingPunct="1">
        <a:lnSpc>
          <a:spcPct val="125000"/>
        </a:lnSpc>
        <a:spcBef>
          <a:spcPts val="500"/>
        </a:spcBef>
        <a:buClr>
          <a:schemeClr val="tx2">
            <a:lumMod val="75000"/>
            <a:lumOff val="25000"/>
          </a:schemeClr>
        </a:buClr>
        <a:buFont typeface="Arial" panose="020B0604020202020204" pitchFamily="34" charset="0"/>
        <a:buChar char="•"/>
        <a:defRPr sz="1400" kern="1200" spc="140" baseline="0">
          <a:solidFill>
            <a:schemeClr val="tx2"/>
          </a:solidFill>
          <a:latin typeface="Arial Nova" panose="020B05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Video 6" descr="Different Hand Drawn Graphs">
            <a:extLst>
              <a:ext uri="{FF2B5EF4-FFF2-40B4-BE49-F238E27FC236}">
                <a16:creationId xmlns:a16="http://schemas.microsoft.com/office/drawing/2014/main" id="{6CCED235-510C-45C2-7C56-8CC3F8421D1B}"/>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t="284" r="-1" b="-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35594-CC2A-4C98-EAAA-FA0551B12CD4}"/>
              </a:ext>
            </a:extLst>
          </p:cNvPr>
          <p:cNvSpPr>
            <a:spLocks noGrp="1"/>
          </p:cNvSpPr>
          <p:nvPr>
            <p:ph type="ctrTitle"/>
          </p:nvPr>
        </p:nvSpPr>
        <p:spPr>
          <a:xfrm>
            <a:off x="4201527" y="565846"/>
            <a:ext cx="7228474" cy="3617644"/>
          </a:xfrm>
        </p:spPr>
        <p:txBody>
          <a:bodyPr anchor="b">
            <a:normAutofit/>
          </a:bodyPr>
          <a:lstStyle/>
          <a:p>
            <a:pPr algn="r">
              <a:lnSpc>
                <a:spcPct val="125000"/>
              </a:lnSpc>
            </a:pPr>
            <a:r>
              <a:rPr lang="en-CN" sz="6000" dirty="0">
                <a:solidFill>
                  <a:srgbClr val="FFFFFF"/>
                </a:solidFill>
              </a:rPr>
              <a:t>数理统计分析</a:t>
            </a:r>
            <a:br>
              <a:rPr lang="en-US" sz="6000" dirty="0">
                <a:solidFill>
                  <a:srgbClr val="FFFFFF"/>
                </a:solidFill>
              </a:rPr>
            </a:br>
            <a:r>
              <a:rPr lang="en-US" altLang="zh-CN" sz="6000" dirty="0">
                <a:solidFill>
                  <a:srgbClr val="FFFFFF"/>
                </a:solidFill>
              </a:rPr>
              <a:t>—</a:t>
            </a:r>
            <a:r>
              <a:rPr lang="zh-CN" altLang="en-US" sz="6000" dirty="0">
                <a:solidFill>
                  <a:srgbClr val="FFFFFF"/>
                </a:solidFill>
              </a:rPr>
              <a:t>基本统计推断方法</a:t>
            </a:r>
            <a:endParaRPr lang="en-CN" sz="6000" dirty="0">
              <a:solidFill>
                <a:srgbClr val="FFFFFF"/>
              </a:solidFill>
            </a:endParaRPr>
          </a:p>
        </p:txBody>
      </p:sp>
      <p:sp>
        <p:nvSpPr>
          <p:cNvPr id="3" name="Subtitle 2">
            <a:extLst>
              <a:ext uri="{FF2B5EF4-FFF2-40B4-BE49-F238E27FC236}">
                <a16:creationId xmlns:a16="http://schemas.microsoft.com/office/drawing/2014/main" id="{932DEB6B-D33C-8859-3B89-3A7EAF062A5B}"/>
              </a:ext>
            </a:extLst>
          </p:cNvPr>
          <p:cNvSpPr>
            <a:spLocks noGrp="1"/>
          </p:cNvSpPr>
          <p:nvPr>
            <p:ph type="subTitle" idx="1"/>
          </p:nvPr>
        </p:nvSpPr>
        <p:spPr>
          <a:xfrm>
            <a:off x="5659718" y="4456144"/>
            <a:ext cx="5770281" cy="1619074"/>
          </a:xfrm>
        </p:spPr>
        <p:txBody>
          <a:bodyPr anchor="t">
            <a:normAutofit lnSpcReduction="10000"/>
          </a:bodyPr>
          <a:lstStyle/>
          <a:p>
            <a:pPr algn="r"/>
            <a:r>
              <a:rPr lang="en-CN" dirty="0">
                <a:solidFill>
                  <a:srgbClr val="FFFFFF"/>
                </a:solidFill>
              </a:rPr>
              <a:t>成都信息工程大学</a:t>
            </a:r>
            <a:endParaRPr lang="en-US" dirty="0">
              <a:solidFill>
                <a:srgbClr val="FFFFFF"/>
              </a:solidFill>
            </a:endParaRPr>
          </a:p>
          <a:p>
            <a:pPr algn="r"/>
            <a:r>
              <a:rPr lang="zh-CN" altLang="en-US" dirty="0">
                <a:solidFill>
                  <a:srgbClr val="FFFFFF"/>
                </a:solidFill>
              </a:rPr>
              <a:t>人工智能学院（区块链产业学院）</a:t>
            </a:r>
            <a:endParaRPr lang="en-US" altLang="zh-CN">
              <a:solidFill>
                <a:srgbClr val="FFFFFF"/>
              </a:solidFill>
            </a:endParaRPr>
          </a:p>
          <a:p>
            <a:pPr algn="r"/>
            <a:r>
              <a:rPr lang="zh-CN" altLang="en-US">
                <a:solidFill>
                  <a:srgbClr val="FFFFFF"/>
                </a:solidFill>
              </a:rPr>
              <a:t>高</a:t>
            </a:r>
            <a:r>
              <a:rPr lang="zh-CN" altLang="en-US" dirty="0">
                <a:solidFill>
                  <a:srgbClr val="FFFFFF"/>
                </a:solidFill>
              </a:rPr>
              <a:t>路路</a:t>
            </a:r>
            <a:endParaRPr lang="en-CN" dirty="0">
              <a:solidFill>
                <a:srgbClr val="FFFFFF"/>
              </a:solidFill>
            </a:endParaRPr>
          </a:p>
        </p:txBody>
      </p:sp>
      <p:sp>
        <p:nvSpPr>
          <p:cNvPr id="4" name="Date Placeholder 3">
            <a:extLst>
              <a:ext uri="{FF2B5EF4-FFF2-40B4-BE49-F238E27FC236}">
                <a16:creationId xmlns:a16="http://schemas.microsoft.com/office/drawing/2014/main" id="{7015A7DA-9001-B89B-FD38-0832A5DF78D9}"/>
              </a:ext>
            </a:extLst>
          </p:cNvPr>
          <p:cNvSpPr>
            <a:spLocks noGrp="1"/>
          </p:cNvSpPr>
          <p:nvPr>
            <p:ph type="dt" sz="half" idx="10"/>
          </p:nvPr>
        </p:nvSpPr>
        <p:spPr>
          <a:xfrm>
            <a:off x="777240" y="6488268"/>
            <a:ext cx="2743200" cy="233209"/>
          </a:xfrm>
        </p:spPr>
        <p:txBody>
          <a:bodyPr>
            <a:normAutofit/>
          </a:bodyPr>
          <a:lstStyle/>
          <a:p>
            <a:pPr>
              <a:lnSpc>
                <a:spcPct val="90000"/>
              </a:lnSpc>
              <a:spcAft>
                <a:spcPts val="600"/>
              </a:spcAft>
            </a:pPr>
            <a:fld id="{F2EE3B7B-C7B5-42CF-90CF-67B3D21B2314}" type="datetime1">
              <a:rPr lang="en-US">
                <a:solidFill>
                  <a:srgbClr val="FFFFFF"/>
                </a:solidFill>
              </a:rPr>
              <a:pPr>
                <a:lnSpc>
                  <a:spcPct val="90000"/>
                </a:lnSpc>
                <a:spcAft>
                  <a:spcPts val="600"/>
                </a:spcAft>
              </a:pPr>
              <a:t>12/24/2024</a:t>
            </a:fld>
            <a:endParaRPr lang="en-US">
              <a:solidFill>
                <a:srgbClr val="FFFFFF"/>
              </a:solidFill>
            </a:endParaRPr>
          </a:p>
        </p:txBody>
      </p:sp>
      <p:sp>
        <p:nvSpPr>
          <p:cNvPr id="6" name="Slide Number Placeholder 5">
            <a:extLst>
              <a:ext uri="{FF2B5EF4-FFF2-40B4-BE49-F238E27FC236}">
                <a16:creationId xmlns:a16="http://schemas.microsoft.com/office/drawing/2014/main" id="{C84B8B25-0890-26DE-E96D-37271A147412}"/>
              </a:ext>
            </a:extLst>
          </p:cNvPr>
          <p:cNvSpPr>
            <a:spLocks noGrp="1"/>
          </p:cNvSpPr>
          <p:nvPr>
            <p:ph type="sldNum" sz="quarter" idx="12"/>
          </p:nvPr>
        </p:nvSpPr>
        <p:spPr>
          <a:xfrm>
            <a:off x="10107826" y="6488268"/>
            <a:ext cx="1328523" cy="233209"/>
          </a:xfrm>
        </p:spPr>
        <p:txBody>
          <a:bodyPr>
            <a:normAutofit/>
          </a:bodyPr>
          <a:lstStyle/>
          <a:p>
            <a:pPr>
              <a:lnSpc>
                <a:spcPct val="90000"/>
              </a:lnSpc>
              <a:spcAft>
                <a:spcPts val="600"/>
              </a:spcAft>
            </a:pPr>
            <a:fld id="{6E91CC32-6A6B-4E2E-BBA1-6864F305DA26}"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1641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8B38C-E1AD-21CC-8EE2-85CFFA9B122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71F807-9EE5-AFC7-E528-3F714062BA5B}"/>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a:t>
            </a:r>
            <a:r>
              <a:rPr lang="zh-CN" altLang="en-US" sz="4400" dirty="0">
                <a:solidFill>
                  <a:srgbClr val="243041"/>
                </a:solidFill>
              </a:rPr>
              <a:t>假设检验</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6.2.1 </a:t>
            </a:r>
            <a:r>
              <a:rPr lang="zh-CN" altLang="en-US" sz="4000" dirty="0">
                <a:solidFill>
                  <a:srgbClr val="243041"/>
                </a:solidFill>
              </a:rPr>
              <a:t>假设检验的概念</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BFF9ECF-D8AD-47A8-F605-C82A74FB41B6}"/>
                  </a:ext>
                </a:extLst>
              </p:cNvPr>
              <p:cNvSpPr>
                <a:spLocks noGrp="1"/>
              </p:cNvSpPr>
              <p:nvPr>
                <p:ph idx="1"/>
              </p:nvPr>
            </p:nvSpPr>
            <p:spPr>
              <a:xfrm>
                <a:off x="777240" y="1825624"/>
                <a:ext cx="11414760" cy="5032375"/>
              </a:xfrm>
            </p:spPr>
            <p:txBody>
              <a:bodyPr>
                <a:normAutofit fontScale="25000" lnSpcReduction="20000"/>
              </a:bodyPr>
              <a:lstStyle/>
              <a:p>
                <a:pPr marL="0" indent="0">
                  <a:buNone/>
                </a:pPr>
                <a:r>
                  <a:rPr lang="zh-CN" altLang="en-US" sz="11200" dirty="0">
                    <a:solidFill>
                      <a:srgbClr val="0033CC"/>
                    </a:solidFill>
                  </a:rPr>
                  <a:t>假设检验的基本步骤</a:t>
                </a:r>
              </a:p>
              <a:p>
                <a:pPr>
                  <a:lnSpc>
                    <a:spcPct val="120000"/>
                  </a:lnSpc>
                </a:pPr>
                <a:r>
                  <a:rPr lang="zh-CN" altLang="en-US" sz="7200" dirty="0">
                    <a:solidFill>
                      <a:schemeClr val="tx1"/>
                    </a:solidFill>
                  </a:rPr>
                  <a:t>假设检验假设检验是统计推断的一个重要方面，建立关于参数的两个命题，在假设检验中称它们为假设，一个称为原假设，记为 </a:t>
                </a:r>
                <a14:m>
                  <m:oMath xmlns:m="http://schemas.openxmlformats.org/officeDocument/2006/math">
                    <m:sSub>
                      <m:sSubPr>
                        <m:ctrlPr>
                          <a:rPr lang="en-US" altLang="zh-CN" sz="7200" i="1" dirty="0">
                            <a:solidFill>
                              <a:schemeClr val="tx1"/>
                            </a:solidFill>
                            <a:latin typeface="Cambria Math" panose="02040503050406030204" pitchFamily="18" charset="0"/>
                          </a:rPr>
                        </m:ctrlPr>
                      </m:sSubPr>
                      <m:e>
                        <m:r>
                          <a:rPr lang="en-US" altLang="zh-CN" sz="7200" i="1" dirty="0">
                            <a:solidFill>
                              <a:schemeClr val="tx1"/>
                            </a:solidFill>
                            <a:latin typeface="Cambria Math" panose="02040503050406030204" pitchFamily="18" charset="0"/>
                          </a:rPr>
                          <m:t>𝐻</m:t>
                        </m:r>
                      </m:e>
                      <m:sub>
                        <m:r>
                          <a:rPr lang="en-US" altLang="zh-CN" sz="7200" i="1" dirty="0">
                            <a:solidFill>
                              <a:schemeClr val="tx1"/>
                            </a:solidFill>
                            <a:latin typeface="Cambria Math" panose="02040503050406030204" pitchFamily="18" charset="0"/>
                          </a:rPr>
                          <m:t>0</m:t>
                        </m:r>
                      </m:sub>
                    </m:sSub>
                  </m:oMath>
                </a14:m>
                <a:r>
                  <a:rPr lang="zh-CN" altLang="en-US" sz="7200" dirty="0">
                    <a:solidFill>
                      <a:schemeClr val="tx1"/>
                    </a:solidFill>
                  </a:rPr>
                  <a:t>；另一个称为备择假设，记为 </a:t>
                </a:r>
                <a14:m>
                  <m:oMath xmlns:m="http://schemas.openxmlformats.org/officeDocument/2006/math">
                    <m:sSub>
                      <m:sSubPr>
                        <m:ctrlPr>
                          <a:rPr lang="en-US" altLang="zh-CN" sz="7200" b="0" i="1" smtClean="0">
                            <a:solidFill>
                              <a:schemeClr val="tx1"/>
                            </a:solidFill>
                            <a:latin typeface="Cambria Math" panose="02040503050406030204" pitchFamily="18" charset="0"/>
                          </a:rPr>
                        </m:ctrlPr>
                      </m:sSubPr>
                      <m:e>
                        <m:r>
                          <a:rPr lang="en-US" altLang="zh-CN" sz="7200" b="0" i="1" smtClean="0">
                            <a:solidFill>
                              <a:schemeClr val="tx1"/>
                            </a:solidFill>
                            <a:latin typeface="Cambria Math" panose="02040503050406030204" pitchFamily="18" charset="0"/>
                          </a:rPr>
                          <m:t>𝐻</m:t>
                        </m:r>
                      </m:e>
                      <m:sub>
                        <m:r>
                          <a:rPr lang="en-US" altLang="zh-CN" sz="7200" b="0" i="1" smtClean="0">
                            <a:solidFill>
                              <a:schemeClr val="tx1"/>
                            </a:solidFill>
                            <a:latin typeface="Cambria Math" panose="02040503050406030204" pitchFamily="18" charset="0"/>
                          </a:rPr>
                          <m:t>1</m:t>
                        </m:r>
                      </m:sub>
                    </m:sSub>
                  </m:oMath>
                </a14:m>
                <a:r>
                  <a:rPr lang="zh-CN" altLang="en-US" sz="7200" dirty="0">
                    <a:solidFill>
                      <a:schemeClr val="tx1"/>
                    </a:solidFill>
                  </a:rPr>
                  <a:t>。假设检验得目的就是根据样本</a:t>
                </a:r>
                <a14:m>
                  <m:oMath xmlns:m="http://schemas.openxmlformats.org/officeDocument/2006/math">
                    <m:sSub>
                      <m:sSubPr>
                        <m:ctrlPr>
                          <a:rPr lang="en-US" altLang="zh-CN" sz="7200" b="0" i="1" dirty="0" smtClean="0">
                            <a:solidFill>
                              <a:schemeClr val="tx1"/>
                            </a:solidFill>
                            <a:latin typeface="Cambria Math" panose="02040503050406030204" pitchFamily="18" charset="0"/>
                          </a:rPr>
                        </m:ctrlPr>
                      </m:sSubPr>
                      <m:e>
                        <m:r>
                          <a:rPr lang="en-US" altLang="zh-CN" sz="7200" i="1" dirty="0" smtClean="0">
                            <a:solidFill>
                              <a:schemeClr val="tx1"/>
                            </a:solidFill>
                            <a:latin typeface="Cambria Math" panose="02040503050406030204" pitchFamily="18" charset="0"/>
                          </a:rPr>
                          <m:t>𝑋</m:t>
                        </m:r>
                      </m:e>
                      <m:sub>
                        <m:r>
                          <a:rPr lang="en-US" altLang="zh-CN" sz="7200" i="1" dirty="0" smtClean="0">
                            <a:solidFill>
                              <a:schemeClr val="tx1"/>
                            </a:solidFill>
                            <a:latin typeface="Cambria Math" panose="02040503050406030204" pitchFamily="18" charset="0"/>
                          </a:rPr>
                          <m:t>1</m:t>
                        </m:r>
                      </m:sub>
                    </m:sSub>
                    <m:r>
                      <a:rPr lang="en-US" altLang="zh-CN" sz="7200" b="0" i="1" dirty="0" smtClean="0">
                        <a:solidFill>
                          <a:schemeClr val="tx1"/>
                        </a:solidFill>
                        <a:latin typeface="Cambria Math" panose="02040503050406030204" pitchFamily="18" charset="0"/>
                      </a:rPr>
                      <m:t>, </m:t>
                    </m:r>
                    <m:sSub>
                      <m:sSubPr>
                        <m:ctrlPr>
                          <a:rPr lang="en-US" altLang="zh-CN" sz="7200" b="0" i="1" dirty="0" smtClean="0">
                            <a:solidFill>
                              <a:schemeClr val="tx1"/>
                            </a:solidFill>
                            <a:latin typeface="Cambria Math" panose="02040503050406030204" pitchFamily="18" charset="0"/>
                          </a:rPr>
                        </m:ctrlPr>
                      </m:sSubPr>
                      <m:e>
                        <m:r>
                          <a:rPr lang="en-US" altLang="zh-CN" sz="7200" i="1" dirty="0">
                            <a:solidFill>
                              <a:schemeClr val="tx1"/>
                            </a:solidFill>
                            <a:latin typeface="Cambria Math" panose="02040503050406030204" pitchFamily="18" charset="0"/>
                          </a:rPr>
                          <m:t>𝑋</m:t>
                        </m:r>
                      </m:e>
                      <m:sub>
                        <m:r>
                          <a:rPr lang="en-US" altLang="zh-CN" sz="7200" i="1" dirty="0">
                            <a:solidFill>
                              <a:schemeClr val="tx1"/>
                            </a:solidFill>
                            <a:latin typeface="Cambria Math" panose="02040503050406030204" pitchFamily="18" charset="0"/>
                          </a:rPr>
                          <m:t>2</m:t>
                        </m:r>
                      </m:sub>
                    </m:sSub>
                    <m:r>
                      <a:rPr lang="en-US" altLang="zh-CN" sz="7200" b="0" i="1" dirty="0" smtClean="0">
                        <a:solidFill>
                          <a:schemeClr val="tx1"/>
                        </a:solidFill>
                        <a:latin typeface="Cambria Math" panose="02040503050406030204" pitchFamily="18" charset="0"/>
                      </a:rPr>
                      <m:t>,</m:t>
                    </m:r>
                    <m:r>
                      <a:rPr lang="zh-CN" altLang="en-US" sz="7200" i="1" dirty="0">
                        <a:solidFill>
                          <a:schemeClr val="tx1"/>
                        </a:solidFill>
                        <a:latin typeface="Cambria Math" panose="02040503050406030204" pitchFamily="18" charset="0"/>
                      </a:rPr>
                      <m:t>⋯</m:t>
                    </m:r>
                    <m:r>
                      <a:rPr lang="en-US" altLang="zh-CN" sz="7200" b="0" i="1" dirty="0" smtClean="0">
                        <a:solidFill>
                          <a:schemeClr val="tx1"/>
                        </a:solidFill>
                        <a:latin typeface="Cambria Math" panose="02040503050406030204" pitchFamily="18" charset="0"/>
                      </a:rPr>
                      <m:t>,</m:t>
                    </m:r>
                    <m:sSub>
                      <m:sSubPr>
                        <m:ctrlPr>
                          <a:rPr lang="en-US" altLang="zh-CN" sz="7200" b="0" i="1" dirty="0" smtClean="0">
                            <a:solidFill>
                              <a:schemeClr val="tx1"/>
                            </a:solidFill>
                            <a:latin typeface="Cambria Math" panose="02040503050406030204" pitchFamily="18" charset="0"/>
                          </a:rPr>
                        </m:ctrlPr>
                      </m:sSubPr>
                      <m:e>
                        <m:r>
                          <a:rPr lang="en-US" altLang="zh-CN" sz="7200" i="1" dirty="0" err="1">
                            <a:solidFill>
                              <a:schemeClr val="tx1"/>
                            </a:solidFill>
                            <a:latin typeface="Cambria Math" panose="02040503050406030204" pitchFamily="18" charset="0"/>
                          </a:rPr>
                          <m:t>𝑋</m:t>
                        </m:r>
                      </m:e>
                      <m:sub>
                        <m:r>
                          <a:rPr lang="en-US" altLang="zh-CN" sz="7200" i="1" dirty="0" err="1">
                            <a:solidFill>
                              <a:schemeClr val="tx1"/>
                            </a:solidFill>
                            <a:latin typeface="Cambria Math" panose="02040503050406030204" pitchFamily="18" charset="0"/>
                          </a:rPr>
                          <m:t>𝑛</m:t>
                        </m:r>
                      </m:sub>
                    </m:sSub>
                  </m:oMath>
                </a14:m>
                <a:r>
                  <a:rPr lang="zh-CN" altLang="en-US" sz="7200" dirty="0">
                    <a:solidFill>
                      <a:schemeClr val="tx1"/>
                    </a:solidFill>
                  </a:rPr>
                  <a:t>来判断原假设是否为真。</a:t>
                </a:r>
              </a:p>
              <a:p>
                <a:pPr>
                  <a:lnSpc>
                    <a:spcPct val="120000"/>
                  </a:lnSpc>
                </a:pPr>
                <a:r>
                  <a:rPr lang="zh-CN" altLang="en-US" sz="7200" dirty="0">
                    <a:solidFill>
                      <a:schemeClr val="tx1"/>
                    </a:solidFill>
                  </a:rPr>
                  <a:t>检验统计量：用于检验的统计量被称为检验统计量。</a:t>
                </a:r>
              </a:p>
              <a:p>
                <a:pPr>
                  <a:lnSpc>
                    <a:spcPct val="120000"/>
                  </a:lnSpc>
                </a:pPr>
                <a:r>
                  <a:rPr lang="zh-CN" altLang="en-US" sz="7200" dirty="0">
                    <a:solidFill>
                      <a:schemeClr val="tx1"/>
                    </a:solidFill>
                  </a:rPr>
                  <a:t>拒绝域：根据检验统计量的值，把整个样本空间分成两个部分，拒绝域 </a:t>
                </a:r>
                <a:r>
                  <a:rPr lang="en-US" altLang="zh-CN" sz="7200" dirty="0">
                    <a:solidFill>
                      <a:schemeClr val="tx1"/>
                    </a:solidFill>
                  </a:rPr>
                  <a:t>W </a:t>
                </a:r>
                <a:r>
                  <a:rPr lang="zh-CN" altLang="en-US" sz="7200" dirty="0">
                    <a:solidFill>
                      <a:schemeClr val="tx1"/>
                    </a:solidFill>
                  </a:rPr>
                  <a:t>与接受域</a:t>
                </a:r>
                <a:r>
                  <a:rPr lang="en-US" altLang="zh-CN" sz="7200" dirty="0">
                    <a:solidFill>
                      <a:schemeClr val="tx1"/>
                    </a:solidFill>
                  </a:rPr>
                  <a:t>A</a:t>
                </a:r>
                <a:r>
                  <a:rPr lang="zh-CN" altLang="en-US" sz="7200" dirty="0">
                    <a:solidFill>
                      <a:schemeClr val="tx1"/>
                    </a:solidFill>
                  </a:rPr>
                  <a:t>。当样本观察值落在</a:t>
                </a:r>
                <a:r>
                  <a:rPr lang="en-US" altLang="zh-CN" sz="7200" dirty="0">
                    <a:solidFill>
                      <a:schemeClr val="tx1"/>
                    </a:solidFill>
                  </a:rPr>
                  <a:t>W</a:t>
                </a:r>
                <a:r>
                  <a:rPr lang="zh-CN" altLang="en-US" sz="7200" dirty="0">
                    <a:solidFill>
                      <a:schemeClr val="tx1"/>
                    </a:solidFill>
                  </a:rPr>
                  <a:t>中就拒绝原假设。</a:t>
                </a:r>
              </a:p>
              <a:p>
                <a:pPr>
                  <a:lnSpc>
                    <a:spcPct val="120000"/>
                  </a:lnSpc>
                </a:pPr>
                <a:r>
                  <a:rPr lang="zh-CN" altLang="en-US" sz="7200" dirty="0">
                    <a:solidFill>
                      <a:srgbClr val="FF0000"/>
                    </a:solidFill>
                  </a:rPr>
                  <a:t>两类错误：</a:t>
                </a:r>
                <a:endParaRPr lang="en-US" altLang="zh-CN" sz="7200" dirty="0">
                  <a:solidFill>
                    <a:srgbClr val="FF0000"/>
                  </a:solidFill>
                </a:endParaRPr>
              </a:p>
              <a:p>
                <a:pPr lvl="1">
                  <a:lnSpc>
                    <a:spcPct val="120000"/>
                  </a:lnSpc>
                </a:pPr>
                <a:r>
                  <a:rPr lang="zh-CN" altLang="en-US" sz="7200" dirty="0">
                    <a:solidFill>
                      <a:schemeClr val="tx1"/>
                    </a:solidFill>
                  </a:rPr>
                  <a:t>第一类错误：原假设为真，样本的随机性使样本观察值落在拒绝域</a:t>
                </a:r>
                <a14:m>
                  <m:oMath xmlns:m="http://schemas.openxmlformats.org/officeDocument/2006/math">
                    <m:r>
                      <a:rPr lang="en-US" altLang="zh-CN" sz="7200" i="1" dirty="0" smtClean="0">
                        <a:solidFill>
                          <a:schemeClr val="tx1"/>
                        </a:solidFill>
                        <a:latin typeface="Cambria Math" panose="02040503050406030204" pitchFamily="18" charset="0"/>
                      </a:rPr>
                      <m:t>𝑊</m:t>
                    </m:r>
                  </m:oMath>
                </a14:m>
                <a:r>
                  <a:rPr lang="zh-CN" altLang="en-US" sz="7200" dirty="0">
                    <a:solidFill>
                      <a:schemeClr val="tx1"/>
                    </a:solidFill>
                  </a:rPr>
                  <a:t>中，从而做出拒绝原假设的决定。其发生的概率称为犯第一类错误的概率，记为</a:t>
                </a:r>
                <a14:m>
                  <m:oMath xmlns:m="http://schemas.openxmlformats.org/officeDocument/2006/math">
                    <m:r>
                      <a:rPr lang="en-US" altLang="zh-CN" sz="7200" i="1">
                        <a:solidFill>
                          <a:schemeClr val="tx1"/>
                        </a:solidFill>
                        <a:latin typeface="Cambria Math" panose="02040503050406030204" pitchFamily="18" charset="0"/>
                      </a:rPr>
                      <m:t>𝛼</m:t>
                    </m:r>
                    <m:r>
                      <a:rPr lang="en-US" altLang="zh-CN" sz="7200" i="1">
                        <a:solidFill>
                          <a:schemeClr val="tx1"/>
                        </a:solidFill>
                        <a:latin typeface="Cambria Math" panose="02040503050406030204" pitchFamily="18" charset="0"/>
                      </a:rPr>
                      <m:t> </m:t>
                    </m:r>
                  </m:oMath>
                </a14:m>
                <a:r>
                  <a:rPr lang="zh-CN" altLang="en-US" sz="7200" dirty="0">
                    <a:solidFill>
                      <a:schemeClr val="tx1"/>
                    </a:solidFill>
                  </a:rPr>
                  <a:t>，即</a:t>
                </a:r>
                <a14:m>
                  <m:oMath xmlns:m="http://schemas.openxmlformats.org/officeDocument/2006/math">
                    <m:sSub>
                      <m:sSubPr>
                        <m:ctrlPr>
                          <a:rPr lang="en-US" altLang="zh-CN" sz="7200" b="0" i="1" smtClean="0">
                            <a:solidFill>
                              <a:schemeClr val="tx1"/>
                            </a:solidFill>
                            <a:latin typeface="Cambria Math" panose="02040503050406030204" pitchFamily="18" charset="0"/>
                          </a:rPr>
                        </m:ctrlPr>
                      </m:sSubPr>
                      <m:e>
                        <m:r>
                          <a:rPr lang="en-US" altLang="zh-CN" sz="7200" b="0" i="1" smtClean="0">
                            <a:solidFill>
                              <a:schemeClr val="tx1"/>
                            </a:solidFill>
                            <a:latin typeface="Cambria Math" panose="02040503050406030204" pitchFamily="18" charset="0"/>
                          </a:rPr>
                          <m:t>𝑃</m:t>
                        </m:r>
                      </m:e>
                      <m:sub>
                        <m:sSub>
                          <m:sSubPr>
                            <m:ctrlPr>
                              <a:rPr lang="en-US" altLang="zh-CN" sz="7200" b="0" i="1" smtClean="0">
                                <a:solidFill>
                                  <a:schemeClr val="tx1"/>
                                </a:solidFill>
                                <a:latin typeface="Cambria Math" panose="02040503050406030204" pitchFamily="18" charset="0"/>
                              </a:rPr>
                            </m:ctrlPr>
                          </m:sSubPr>
                          <m:e>
                            <m:r>
                              <a:rPr lang="en-US" altLang="zh-CN" sz="7200" b="0" i="1" smtClean="0">
                                <a:solidFill>
                                  <a:schemeClr val="tx1"/>
                                </a:solidFill>
                                <a:latin typeface="Cambria Math" panose="02040503050406030204" pitchFamily="18" charset="0"/>
                              </a:rPr>
                              <m:t>𝐻</m:t>
                            </m:r>
                          </m:e>
                          <m:sub>
                            <m:r>
                              <a:rPr lang="en-US" altLang="zh-CN" sz="7200" b="0" i="1" smtClean="0">
                                <a:solidFill>
                                  <a:schemeClr val="tx1"/>
                                </a:solidFill>
                                <a:latin typeface="Cambria Math" panose="02040503050406030204" pitchFamily="18" charset="0"/>
                              </a:rPr>
                              <m:t>0</m:t>
                            </m:r>
                          </m:sub>
                        </m:sSub>
                      </m:sub>
                    </m:sSub>
                    <m:d>
                      <m:dPr>
                        <m:ctrlPr>
                          <a:rPr lang="en-US" altLang="zh-CN" sz="7200" b="0" i="1" smtClean="0">
                            <a:solidFill>
                              <a:schemeClr val="tx1"/>
                            </a:solidFill>
                            <a:latin typeface="Cambria Math" panose="02040503050406030204" pitchFamily="18" charset="0"/>
                          </a:rPr>
                        </m:ctrlPr>
                      </m:dPr>
                      <m:e>
                        <m:r>
                          <a:rPr lang="en-US" altLang="zh-CN" sz="7200" b="0" i="1" smtClean="0">
                            <a:solidFill>
                              <a:schemeClr val="tx1"/>
                            </a:solidFill>
                            <a:latin typeface="Cambria Math" panose="02040503050406030204" pitchFamily="18" charset="0"/>
                          </a:rPr>
                          <m:t>𝑊</m:t>
                        </m:r>
                      </m:e>
                    </m:d>
                    <m:r>
                      <a:rPr lang="en-US" altLang="zh-CN" sz="7200" b="0" i="0" smtClean="0">
                        <a:solidFill>
                          <a:schemeClr val="tx1"/>
                        </a:solidFill>
                        <a:latin typeface="Cambria Math" panose="02040503050406030204" pitchFamily="18" charset="0"/>
                      </a:rPr>
                      <m:t>=</m:t>
                    </m:r>
                    <m:r>
                      <a:rPr lang="en-US" altLang="zh-CN" sz="7200" b="0" i="1" smtClean="0">
                        <a:solidFill>
                          <a:schemeClr val="tx1"/>
                        </a:solidFill>
                        <a:latin typeface="Cambria Math" panose="02040503050406030204" pitchFamily="18" charset="0"/>
                      </a:rPr>
                      <m:t>𝛼</m:t>
                    </m:r>
                  </m:oMath>
                </a14:m>
                <a:r>
                  <a:rPr lang="zh-CN" altLang="en-US" sz="7200" dirty="0">
                    <a:solidFill>
                      <a:schemeClr val="tx1"/>
                    </a:solidFill>
                  </a:rPr>
                  <a:t>。</a:t>
                </a:r>
                <a:endParaRPr lang="en-US" altLang="zh-CN" sz="7200" dirty="0">
                  <a:solidFill>
                    <a:schemeClr val="tx1"/>
                  </a:solidFill>
                </a:endParaRPr>
              </a:p>
              <a:p>
                <a:pPr lvl="1">
                  <a:lnSpc>
                    <a:spcPct val="120000"/>
                  </a:lnSpc>
                </a:pPr>
                <a:r>
                  <a:rPr lang="zh-CN" altLang="en-US" sz="7200" dirty="0">
                    <a:solidFill>
                      <a:schemeClr val="tx1"/>
                    </a:solidFill>
                  </a:rPr>
                  <a:t>第二类错误：原假设为假，样本的随机性使样本观察值路在接受域人中，从而出保留原假设的决定。其发生概率称为犯第二类错误的概率，记为</a:t>
                </a:r>
                <a14:m>
                  <m:oMath xmlns:m="http://schemas.openxmlformats.org/officeDocument/2006/math">
                    <m:r>
                      <a:rPr lang="en-US" altLang="zh-CN" sz="7200" i="1">
                        <a:solidFill>
                          <a:schemeClr val="tx1"/>
                        </a:solidFill>
                        <a:latin typeface="Cambria Math" panose="02040503050406030204" pitchFamily="18" charset="0"/>
                      </a:rPr>
                      <m:t>𝛽</m:t>
                    </m:r>
                    <m:r>
                      <a:rPr lang="en-US" altLang="zh-CN" sz="7200" i="1">
                        <a:solidFill>
                          <a:schemeClr val="tx1"/>
                        </a:solidFill>
                        <a:latin typeface="Cambria Math" panose="02040503050406030204" pitchFamily="18" charset="0"/>
                      </a:rPr>
                      <m:t> </m:t>
                    </m:r>
                  </m:oMath>
                </a14:m>
                <a:r>
                  <a:rPr lang="zh-CN" altLang="en-US" sz="7200" dirty="0">
                    <a:solidFill>
                      <a:schemeClr val="tx1"/>
                    </a:solidFill>
                  </a:rPr>
                  <a:t>，即</a:t>
                </a:r>
                <a14:m>
                  <m:oMath xmlns:m="http://schemas.openxmlformats.org/officeDocument/2006/math">
                    <m:sSub>
                      <m:sSubPr>
                        <m:ctrlPr>
                          <a:rPr lang="en-US" altLang="zh-CN" sz="7200" b="0" i="1" smtClean="0">
                            <a:solidFill>
                              <a:schemeClr val="tx1"/>
                            </a:solidFill>
                            <a:latin typeface="Cambria Math" panose="02040503050406030204" pitchFamily="18" charset="0"/>
                          </a:rPr>
                        </m:ctrlPr>
                      </m:sSubPr>
                      <m:e>
                        <m:r>
                          <a:rPr lang="en-US" altLang="zh-CN" sz="7200" b="0" i="1" smtClean="0">
                            <a:solidFill>
                              <a:schemeClr val="tx1"/>
                            </a:solidFill>
                            <a:latin typeface="Cambria Math" panose="02040503050406030204" pitchFamily="18" charset="0"/>
                          </a:rPr>
                          <m:t>𝑃</m:t>
                        </m:r>
                      </m:e>
                      <m:sub>
                        <m:sSub>
                          <m:sSubPr>
                            <m:ctrlPr>
                              <a:rPr lang="en-US" altLang="zh-CN" sz="7200" b="0" i="1" smtClean="0">
                                <a:solidFill>
                                  <a:schemeClr val="tx1"/>
                                </a:solidFill>
                                <a:latin typeface="Cambria Math" panose="02040503050406030204" pitchFamily="18" charset="0"/>
                              </a:rPr>
                            </m:ctrlPr>
                          </m:sSubPr>
                          <m:e>
                            <m:r>
                              <a:rPr lang="en-US" altLang="zh-CN" sz="7200" b="0" i="1" smtClean="0">
                                <a:solidFill>
                                  <a:schemeClr val="tx1"/>
                                </a:solidFill>
                                <a:latin typeface="Cambria Math" panose="02040503050406030204" pitchFamily="18" charset="0"/>
                              </a:rPr>
                              <m:t>𝐻</m:t>
                            </m:r>
                          </m:e>
                          <m:sub>
                            <m:r>
                              <a:rPr lang="en-US" altLang="zh-CN" sz="7200" b="0" i="1" smtClean="0">
                                <a:solidFill>
                                  <a:schemeClr val="tx1"/>
                                </a:solidFill>
                                <a:latin typeface="Cambria Math" panose="02040503050406030204" pitchFamily="18" charset="0"/>
                              </a:rPr>
                              <m:t>1</m:t>
                            </m:r>
                          </m:sub>
                        </m:sSub>
                      </m:sub>
                    </m:sSub>
                    <m:d>
                      <m:dPr>
                        <m:ctrlPr>
                          <a:rPr lang="en-US" altLang="zh-CN" sz="7200" b="0" i="1" smtClean="0">
                            <a:solidFill>
                              <a:schemeClr val="tx1"/>
                            </a:solidFill>
                            <a:latin typeface="Cambria Math" panose="02040503050406030204" pitchFamily="18" charset="0"/>
                          </a:rPr>
                        </m:ctrlPr>
                      </m:dPr>
                      <m:e>
                        <m:r>
                          <a:rPr lang="en-US" altLang="zh-CN" sz="7200" b="0" i="1" smtClean="0">
                            <a:solidFill>
                              <a:schemeClr val="tx1"/>
                            </a:solidFill>
                            <a:latin typeface="Cambria Math" panose="02040503050406030204" pitchFamily="18" charset="0"/>
                          </a:rPr>
                          <m:t>𝐴</m:t>
                        </m:r>
                      </m:e>
                    </m:d>
                    <m:r>
                      <a:rPr lang="en-US" altLang="zh-CN" sz="7200" b="0" i="0" smtClean="0">
                        <a:solidFill>
                          <a:schemeClr val="tx1"/>
                        </a:solidFill>
                        <a:latin typeface="Cambria Math" panose="02040503050406030204" pitchFamily="18" charset="0"/>
                      </a:rPr>
                      <m:t>=</m:t>
                    </m:r>
                    <m:r>
                      <a:rPr lang="en-US" altLang="zh-CN" sz="7200" b="0" i="1" smtClean="0">
                        <a:solidFill>
                          <a:schemeClr val="tx1"/>
                        </a:solidFill>
                        <a:latin typeface="Cambria Math" panose="02040503050406030204" pitchFamily="18" charset="0"/>
                      </a:rPr>
                      <m:t>𝛽</m:t>
                    </m:r>
                    <m:r>
                      <a:rPr lang="en-US" altLang="zh-CN" sz="7200" b="0" i="1" smtClean="0">
                        <a:solidFill>
                          <a:schemeClr val="tx1"/>
                        </a:solidFill>
                        <a:latin typeface="Cambria Math" panose="02040503050406030204" pitchFamily="18" charset="0"/>
                      </a:rPr>
                      <m:t> </m:t>
                    </m:r>
                  </m:oMath>
                </a14:m>
                <a:r>
                  <a:rPr lang="zh-CN" altLang="en-US" sz="7200" dirty="0">
                    <a:solidFill>
                      <a:schemeClr val="tx1"/>
                    </a:solidFill>
                  </a:rPr>
                  <a:t>。</a:t>
                </a:r>
              </a:p>
              <a:p>
                <a:pPr>
                  <a:lnSpc>
                    <a:spcPct val="120000"/>
                  </a:lnSpc>
                </a:pPr>
                <a:r>
                  <a:rPr lang="zh-CN" altLang="en-US" sz="7200" dirty="0">
                    <a:solidFill>
                      <a:schemeClr val="tx1"/>
                    </a:solidFill>
                  </a:rPr>
                  <a:t>显著性水平：若犯第一类错误的概率不超过</a:t>
                </a:r>
                <a14:m>
                  <m:oMath xmlns:m="http://schemas.openxmlformats.org/officeDocument/2006/math">
                    <m:r>
                      <a:rPr lang="en-US" altLang="zh-CN" sz="7200" i="1" smtClean="0">
                        <a:solidFill>
                          <a:schemeClr val="tx1"/>
                        </a:solidFill>
                        <a:latin typeface="Cambria Math" panose="02040503050406030204" pitchFamily="18" charset="0"/>
                      </a:rPr>
                      <m:t>𝛼</m:t>
                    </m:r>
                    <m:r>
                      <a:rPr lang="en-US" altLang="zh-CN" sz="7200" i="1" smtClean="0">
                        <a:solidFill>
                          <a:schemeClr val="tx1"/>
                        </a:solidFill>
                        <a:latin typeface="Cambria Math" panose="02040503050406030204" pitchFamily="18" charset="0"/>
                      </a:rPr>
                      <m:t> </m:t>
                    </m:r>
                  </m:oMath>
                </a14:m>
                <a:r>
                  <a:rPr lang="zh-CN" altLang="en-US" sz="7200" dirty="0">
                    <a:solidFill>
                      <a:schemeClr val="tx1"/>
                    </a:solidFill>
                  </a:rPr>
                  <a:t>，则称</a:t>
                </a:r>
                <a14:m>
                  <m:oMath xmlns:m="http://schemas.openxmlformats.org/officeDocument/2006/math">
                    <m:r>
                      <a:rPr lang="en-US" altLang="zh-CN" sz="7200" i="1">
                        <a:solidFill>
                          <a:schemeClr val="tx1"/>
                        </a:solidFill>
                        <a:latin typeface="Cambria Math" panose="02040503050406030204" pitchFamily="18" charset="0"/>
                      </a:rPr>
                      <m:t>𝛼</m:t>
                    </m:r>
                  </m:oMath>
                </a14:m>
                <a:r>
                  <a:rPr lang="zh-CN" altLang="en-US" sz="7200" dirty="0">
                    <a:solidFill>
                      <a:schemeClr val="tx1"/>
                    </a:solidFill>
                  </a:rPr>
                  <a:t>为显著性水平。为使犯第一类错误的概率不至于太大，常取 </a:t>
                </a:r>
                <a14:m>
                  <m:oMath xmlns:m="http://schemas.openxmlformats.org/officeDocument/2006/math">
                    <m:r>
                      <a:rPr lang="en-US" altLang="zh-CN" sz="7200" i="1">
                        <a:solidFill>
                          <a:schemeClr val="tx1"/>
                        </a:solidFill>
                        <a:latin typeface="Cambria Math" panose="02040503050406030204" pitchFamily="18" charset="0"/>
                      </a:rPr>
                      <m:t>𝛼</m:t>
                    </m:r>
                    <m:r>
                      <a:rPr lang="en-US" altLang="zh-CN" sz="7200" b="0" i="1" smtClean="0">
                        <a:solidFill>
                          <a:schemeClr val="tx1"/>
                        </a:solidFill>
                        <a:latin typeface="Cambria Math" panose="02040503050406030204" pitchFamily="18" charset="0"/>
                      </a:rPr>
                      <m:t>=0.05, 0.10</m:t>
                    </m:r>
                  </m:oMath>
                </a14:m>
                <a:r>
                  <a:rPr lang="zh-CN" altLang="en-US" sz="7200" dirty="0">
                    <a:solidFill>
                      <a:schemeClr val="tx1"/>
                    </a:solidFill>
                  </a:rPr>
                  <a:t>等</a:t>
                </a:r>
                <a:endParaRPr lang="en-US" altLang="zh-CN" sz="7200" dirty="0">
                  <a:solidFill>
                    <a:schemeClr val="tx1"/>
                  </a:solidFill>
                </a:endParaRPr>
              </a:p>
            </p:txBody>
          </p:sp>
        </mc:Choice>
        <mc:Fallback>
          <p:sp>
            <p:nvSpPr>
              <p:cNvPr id="3" name="内容占位符 2">
                <a:extLst>
                  <a:ext uri="{FF2B5EF4-FFF2-40B4-BE49-F238E27FC236}">
                    <a16:creationId xmlns:a16="http://schemas.microsoft.com/office/drawing/2014/main" id="{CBFF9ECF-D8AD-47A8-F605-C82A74FB41B6}"/>
                  </a:ext>
                </a:extLst>
              </p:cNvPr>
              <p:cNvSpPr>
                <a:spLocks noGrp="1" noRot="1" noChangeAspect="1" noMove="1" noResize="1" noEditPoints="1" noAdjustHandles="1" noChangeArrowheads="1" noChangeShapeType="1" noTextEdit="1"/>
              </p:cNvSpPr>
              <p:nvPr>
                <p:ph idx="1"/>
              </p:nvPr>
            </p:nvSpPr>
            <p:spPr>
              <a:xfrm>
                <a:off x="777240" y="1825624"/>
                <a:ext cx="11414760" cy="5032375"/>
              </a:xfrm>
              <a:blipFill>
                <a:blip r:embed="rId3"/>
                <a:stretch>
                  <a:fillRect l="-1122" t="-1816" r="-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392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4C29-2AE1-CE7F-31A5-6BF06DF0412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A0B1D0-4B5A-047D-7886-BC29B99D7819}"/>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a:t>
            </a:r>
            <a:r>
              <a:rPr lang="zh-CN" altLang="en-US" sz="4400" dirty="0">
                <a:solidFill>
                  <a:srgbClr val="243041"/>
                </a:solidFill>
              </a:rPr>
              <a:t>假设检验</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6.2.1 </a:t>
            </a:r>
            <a:r>
              <a:rPr lang="zh-CN" altLang="en-US" sz="4000" dirty="0">
                <a:solidFill>
                  <a:srgbClr val="243041"/>
                </a:solidFill>
              </a:rPr>
              <a:t>假设检验的概念</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8D5708-FB58-CF2F-0368-176FAB114642}"/>
                  </a:ext>
                </a:extLst>
              </p:cNvPr>
              <p:cNvSpPr>
                <a:spLocks noGrp="1"/>
              </p:cNvSpPr>
              <p:nvPr>
                <p:ph idx="1"/>
              </p:nvPr>
            </p:nvSpPr>
            <p:spPr/>
            <p:txBody>
              <a:bodyPr/>
              <a:lstStyle/>
              <a:p>
                <a:pPr marL="0" indent="0">
                  <a:buNone/>
                </a:pPr>
                <a:r>
                  <a:rPr lang="zh-CN" altLang="en-US" sz="2800" dirty="0">
                    <a:solidFill>
                      <a:srgbClr val="0033CC"/>
                    </a:solidFill>
                  </a:rPr>
                  <a:t>假设检验的基本步骤</a:t>
                </a:r>
                <a:endParaRPr lang="en-US" altLang="zh-CN" sz="2800" dirty="0">
                  <a:solidFill>
                    <a:srgbClr val="0033CC"/>
                  </a:solidFill>
                </a:endParaRPr>
              </a:p>
              <a:p>
                <a:r>
                  <a:rPr lang="zh-CN" altLang="en-US" dirty="0">
                    <a:solidFill>
                      <a:schemeClr val="tx1"/>
                    </a:solidFill>
                  </a:rPr>
                  <a:t>建立假设，包括原假设</a:t>
                </a:r>
                <a14:m>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𝐻</m:t>
                        </m:r>
                      </m:e>
                      <m:sub>
                        <m:r>
                          <a:rPr lang="en-US" altLang="zh-CN" b="0" i="1" dirty="0" smtClean="0">
                            <a:solidFill>
                              <a:schemeClr val="tx1"/>
                            </a:solidFill>
                            <a:latin typeface="Cambria Math" panose="02040503050406030204" pitchFamily="18" charset="0"/>
                          </a:rPr>
                          <m:t>0</m:t>
                        </m:r>
                      </m:sub>
                    </m:sSub>
                  </m:oMath>
                </a14:m>
                <a:r>
                  <a:rPr lang="zh-CN" altLang="en-US" dirty="0">
                    <a:solidFill>
                      <a:schemeClr val="tx1"/>
                    </a:solidFill>
                  </a:rPr>
                  <a:t>与备择假设</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𝐻</m:t>
                        </m:r>
                      </m:e>
                      <m:sub>
                        <m:r>
                          <a:rPr lang="en-US" altLang="zh-CN" b="0" i="1" smtClean="0">
                            <a:solidFill>
                              <a:schemeClr val="tx1"/>
                            </a:solidFill>
                            <a:latin typeface="Cambria Math" panose="02040503050406030204" pitchFamily="18" charset="0"/>
                          </a:rPr>
                          <m:t>1</m:t>
                        </m:r>
                      </m:sub>
                    </m:sSub>
                  </m:oMath>
                </a14:m>
                <a:r>
                  <a:rPr lang="en-US" altLang="zh-CN" dirty="0">
                    <a:solidFill>
                      <a:schemeClr val="tx1"/>
                    </a:solidFill>
                  </a:rPr>
                  <a:t>;</a:t>
                </a:r>
              </a:p>
              <a:p>
                <a:r>
                  <a:rPr lang="zh-CN" altLang="en-US" dirty="0">
                    <a:solidFill>
                      <a:schemeClr val="tx1"/>
                    </a:solidFill>
                  </a:rPr>
                  <a:t>寻找检验统计量</a:t>
                </a:r>
                <a14:m>
                  <m:oMath xmlns:m="http://schemas.openxmlformats.org/officeDocument/2006/math">
                    <m:r>
                      <a:rPr lang="en-US" altLang="zh-CN" i="1" dirty="0" smtClean="0">
                        <a:solidFill>
                          <a:schemeClr val="tx1"/>
                        </a:solidFill>
                        <a:latin typeface="Cambria Math" panose="02040503050406030204" pitchFamily="18" charset="0"/>
                      </a:rPr>
                      <m:t>𝑇</m:t>
                    </m:r>
                  </m:oMath>
                </a14:m>
                <a:r>
                  <a:rPr lang="zh-CN" altLang="en-US" dirty="0">
                    <a:solidFill>
                      <a:schemeClr val="tx1"/>
                    </a:solidFill>
                  </a:rPr>
                  <a:t>，确定拒绝域的形式；</a:t>
                </a:r>
                <a:endParaRPr lang="en-US" altLang="zh-CN" dirty="0">
                  <a:solidFill>
                    <a:schemeClr val="tx1"/>
                  </a:solidFill>
                </a:endParaRPr>
              </a:p>
              <a:p>
                <a:r>
                  <a:rPr lang="zh-CN" altLang="en-US" dirty="0">
                    <a:solidFill>
                      <a:schemeClr val="tx1"/>
                    </a:solidFill>
                  </a:rPr>
                  <a:t>给出显著性水平</a:t>
                </a:r>
                <a14:m>
                  <m:oMath xmlns:m="http://schemas.openxmlformats.org/officeDocument/2006/math">
                    <m:r>
                      <a:rPr lang="en-US" altLang="zh-CN" i="1" dirty="0" smtClean="0">
                        <a:solidFill>
                          <a:schemeClr val="tx1"/>
                        </a:solidFill>
                        <a:latin typeface="Cambria Math" panose="02040503050406030204" pitchFamily="18" charset="0"/>
                      </a:rPr>
                      <m:t>𝑎</m:t>
                    </m:r>
                  </m:oMath>
                </a14:m>
                <a:r>
                  <a:rPr lang="en-US" altLang="zh-CN" dirty="0">
                    <a:solidFill>
                      <a:schemeClr val="tx1"/>
                    </a:solidFill>
                  </a:rPr>
                  <a:t>;</a:t>
                </a:r>
              </a:p>
              <a:p>
                <a:r>
                  <a:rPr lang="zh-CN" altLang="en-US" dirty="0">
                    <a:solidFill>
                      <a:schemeClr val="tx1"/>
                    </a:solidFill>
                  </a:rPr>
                  <a:t>给出临界值，确定拒绝域；</a:t>
                </a:r>
                <a:endParaRPr lang="en-US" altLang="zh-CN" dirty="0">
                  <a:solidFill>
                    <a:schemeClr val="tx1"/>
                  </a:solidFill>
                </a:endParaRPr>
              </a:p>
              <a:p>
                <a:r>
                  <a:rPr lang="zh-CN" altLang="en-US" dirty="0">
                    <a:solidFill>
                      <a:schemeClr val="tx1"/>
                    </a:solidFill>
                  </a:rPr>
                  <a:t>根据样本观察值计算检验统计量的值，根据观察值是否落在拒绝域中作出判断。</a:t>
                </a:r>
                <a:endParaRPr lang="en-US" altLang="zh-CN" dirty="0">
                  <a:solidFill>
                    <a:schemeClr val="tx1"/>
                  </a:solidFill>
                </a:endParaRPr>
              </a:p>
            </p:txBody>
          </p:sp>
        </mc:Choice>
        <mc:Fallback xmlns="">
          <p:sp>
            <p:nvSpPr>
              <p:cNvPr id="3" name="内容占位符 2">
                <a:extLst>
                  <a:ext uri="{FF2B5EF4-FFF2-40B4-BE49-F238E27FC236}">
                    <a16:creationId xmlns:a16="http://schemas.microsoft.com/office/drawing/2014/main" id="{5447869C-B241-5FD8-53C1-A8E2DE315247}"/>
                  </a:ext>
                </a:extLst>
              </p:cNvPr>
              <p:cNvSpPr>
                <a:spLocks noGrp="1" noRot="1" noChangeAspect="1" noMove="1" noResize="1" noEditPoints="1" noAdjustHandles="1" noChangeArrowheads="1" noChangeShapeType="1" noTextEdit="1"/>
              </p:cNvSpPr>
              <p:nvPr>
                <p:ph idx="1"/>
              </p:nvPr>
            </p:nvSpPr>
            <p:spPr>
              <a:blipFill>
                <a:blip r:embed="rId2"/>
                <a:stretch>
                  <a:fillRect l="-1201"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039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单样本均值</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步骤</a:t>
                </a:r>
                <a:endParaRPr lang="en-US" altLang="zh-CN" sz="2800" dirty="0">
                  <a:solidFill>
                    <a:srgbClr val="0033CC"/>
                  </a:solidFill>
                </a:endParaRPr>
              </a:p>
              <a:p>
                <a:r>
                  <a:rPr lang="zh-CN" altLang="en-US" dirty="0"/>
                  <a:t>检验假设：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𝑣𝑠</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r>
                  <a:rPr lang="zh-CN" altLang="en-US" dirty="0"/>
                  <a:t>给定检验水平</a:t>
                </a:r>
                <a14:m>
                  <m:oMath xmlns:m="http://schemas.openxmlformats.org/officeDocument/2006/math">
                    <m:r>
                      <a:rPr lang="en-US" altLang="zh-CN" b="0" i="1" smtClean="0">
                        <a:latin typeface="Cambria Math" panose="02040503050406030204" pitchFamily="18" charset="0"/>
                      </a:rPr>
                      <m:t>𝛼</m:t>
                    </m:r>
                  </m:oMath>
                </a14:m>
                <a:r>
                  <a:rPr lang="zh-CN" altLang="en-US" dirty="0"/>
                  <a:t>，通常取</a:t>
                </a:r>
                <a14:m>
                  <m:oMath xmlns:m="http://schemas.openxmlformats.org/officeDocument/2006/math">
                    <m:r>
                      <a:rPr lang="en-US" altLang="zh-CN" i="1">
                        <a:latin typeface="Cambria Math" panose="02040503050406030204" pitchFamily="18" charset="0"/>
                      </a:rPr>
                      <m:t>𝛼</m:t>
                    </m:r>
                    <m:r>
                      <a:rPr lang="en-US" altLang="zh-CN" b="0" i="1" smtClean="0">
                        <a:latin typeface="Cambria Math" panose="02040503050406030204" pitchFamily="18" charset="0"/>
                      </a:rPr>
                      <m:t>=0.05</m:t>
                    </m:r>
                    <m:r>
                      <a:rPr lang="zh-CN" altLang="en-US" i="1">
                        <a:latin typeface="Cambria Math" panose="02040503050406030204" pitchFamily="18" charset="0"/>
                      </a:rPr>
                      <m:t>；</m:t>
                    </m:r>
                  </m:oMath>
                </a14:m>
                <a:endParaRPr lang="en-US" altLang="zh-CN" dirty="0"/>
              </a:p>
              <a:p>
                <a:r>
                  <a:rPr lang="zh-CN" altLang="en-US" dirty="0"/>
                  <a:t>计算检验统计量</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r>
                          <a:rPr lang="en-US" altLang="zh-CN" b="0" i="1" smtClean="0">
                            <a:latin typeface="Cambria Math" panose="02040503050406030204" pitchFamily="18" charset="0"/>
                          </a:rPr>
                          <m:t>−</m:t>
                        </m:r>
                        <m:r>
                          <a:rPr lang="en-US" altLang="zh-CN" b="0" i="1" smtClean="0">
                            <a:latin typeface="Cambria Math" panose="02040503050406030204" pitchFamily="18" charset="0"/>
                          </a:rPr>
                          <m:t>𝜇</m:t>
                        </m:r>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oMath>
                </a14:m>
                <a:endParaRPr lang="en-US" altLang="zh-CN" dirty="0"/>
              </a:p>
              <a:p>
                <a:r>
                  <a:rPr lang="zh-CN" altLang="en-US" dirty="0"/>
                  <a:t>计算</a:t>
                </a:r>
                <a:r>
                  <a:rPr lang="en-US" altLang="zh-CN" i="1" dirty="0"/>
                  <a:t>t</a:t>
                </a:r>
                <a:r>
                  <a:rPr lang="zh-CN" altLang="en-US" dirty="0"/>
                  <a:t>值对应的</a:t>
                </a:r>
                <a:r>
                  <a:rPr lang="en-US" altLang="zh-CN" i="1" dirty="0"/>
                  <a:t>p</a:t>
                </a:r>
                <a:r>
                  <a:rPr lang="zh-CN" altLang="en-US" dirty="0"/>
                  <a:t>值</a:t>
                </a:r>
                <a:r>
                  <a:rPr lang="en-US" altLang="zh-CN" dirty="0"/>
                  <a:t>;</a:t>
                </a:r>
              </a:p>
              <a:p>
                <a:r>
                  <a:rPr lang="zh-CN" altLang="en-US" dirty="0"/>
                  <a:t>若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𝛼</m:t>
                    </m:r>
                  </m:oMath>
                </a14:m>
                <a:r>
                  <a:rPr lang="zh-CN" altLang="en-US" dirty="0"/>
                  <a:t>，拒绝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zh-CN" altLang="en-US" dirty="0"/>
                  <a:t>，接受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0</m:t>
                        </m:r>
                      </m:sub>
                    </m:sSub>
                  </m:oMath>
                </a14:m>
                <a:r>
                  <a:rPr lang="zh-CN" altLang="en-US" dirty="0"/>
                  <a:t>若</a:t>
                </a:r>
                <a14:m>
                  <m:oMath xmlns:m="http://schemas.openxmlformats.org/officeDocument/2006/math">
                    <m:r>
                      <a:rPr lang="en-US" altLang="zh-CN" i="1" dirty="0">
                        <a:latin typeface="Cambria Math" panose="02040503050406030204" pitchFamily="18" charset="0"/>
                      </a:rPr>
                      <m:t>𝑝</m:t>
                    </m:r>
                    <m:r>
                      <a:rPr lang="en-US" altLang="zh-CN" b="0" i="1" dirty="0" smtClean="0">
                        <a:latin typeface="Cambria Math" panose="02040503050406030204" pitchFamily="18" charset="0"/>
                      </a:rPr>
                      <m:t>&gt;</m:t>
                    </m:r>
                    <m:r>
                      <a:rPr lang="en-US" altLang="zh-CN" i="1" dirty="0">
                        <a:latin typeface="Cambria Math" panose="02040503050406030204" pitchFamily="18" charset="0"/>
                      </a:rPr>
                      <m:t>𝛼</m:t>
                    </m:r>
                    <m:r>
                      <a:rPr lang="zh-CN" altLang="en-US" i="1" dirty="0" smtClean="0">
                        <a:latin typeface="Cambria Math" panose="02040503050406030204" pitchFamily="18" charset="0"/>
                      </a:rPr>
                      <m:t>，</m:t>
                    </m:r>
                  </m:oMath>
                </a14:m>
                <a:r>
                  <a:rPr lang="zh-CN" altLang="en-US" dirty="0"/>
                  <a:t>接受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0</m:t>
                        </m:r>
                      </m:sub>
                    </m:sSub>
                    <m:r>
                      <a:rPr lang="en-US" altLang="zh-CN" i="1">
                        <a:latin typeface="Cambria Math" panose="02040503050406030204" pitchFamily="18" charset="0"/>
                      </a:rPr>
                      <m:t> </m:t>
                    </m:r>
                  </m:oMath>
                </a14:m>
                <a:r>
                  <a:rPr lang="zh-CN" altLang="en-US" dirty="0"/>
                  <a:t>，拒绝</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b="0" i="1" smtClean="0">
                            <a:latin typeface="Cambria Math" panose="02040503050406030204" pitchFamily="18" charset="0"/>
                          </a:rPr>
                          <m:t>1</m:t>
                        </m:r>
                      </m:sub>
                    </m:sSub>
                  </m:oMath>
                </a14:m>
                <a:r>
                  <a:rPr lang="zh-CN" altLang="en-US" dirty="0"/>
                  <a:t>。</a:t>
                </a:r>
              </a:p>
            </p:txBody>
          </p:sp>
        </mc:Choice>
        <mc:Fallback xmlns="">
          <p:sp>
            <p:nvSpPr>
              <p:cNvPr id="3" name="内容占位符 2">
                <a:extLst>
                  <a:ext uri="{FF2B5EF4-FFF2-40B4-BE49-F238E27FC236}">
                    <a16:creationId xmlns:a16="http://schemas.microsoft.com/office/drawing/2014/main" id="{5243DED2-B7CB-4F4F-FF41-8C6E5007FA33}"/>
                  </a:ext>
                </a:extLst>
              </p:cNvPr>
              <p:cNvSpPr>
                <a:spLocks noGrp="1" noRot="1" noChangeAspect="1" noMove="1" noResize="1" noEditPoints="1" noAdjustHandles="1" noChangeArrowheads="1" noChangeShapeType="1" noTextEdit="1"/>
              </p:cNvSpPr>
              <p:nvPr>
                <p:ph idx="1"/>
              </p:nvPr>
            </p:nvSpPr>
            <p:spPr>
              <a:blipFill>
                <a:blip r:embed="rId2"/>
                <a:stretch>
                  <a:fillRect l="-1201"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74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单样本均值</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正态性检验</a:t>
            </a:r>
            <a:r>
              <a:rPr lang="en-US" altLang="zh-CN" sz="2800" dirty="0" err="1">
                <a:solidFill>
                  <a:srgbClr val="0033CC"/>
                </a:solidFill>
              </a:rPr>
              <a:t>qqnorm</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8692DA8A-BAB0-7F55-8CED-192ED7838D67}"/>
              </a:ext>
            </a:extLst>
          </p:cNvPr>
          <p:cNvPicPr>
            <a:picLocks noChangeAspect="1"/>
          </p:cNvPicPr>
          <p:nvPr/>
        </p:nvPicPr>
        <p:blipFill>
          <a:blip r:embed="rId2"/>
          <a:stretch>
            <a:fillRect/>
          </a:stretch>
        </p:blipFill>
        <p:spPr>
          <a:xfrm>
            <a:off x="5505101" y="1722413"/>
            <a:ext cx="5835650" cy="1598930"/>
          </a:xfrm>
          <a:prstGeom prst="rect">
            <a:avLst/>
          </a:prstGeom>
        </p:spPr>
      </p:pic>
      <p:pic>
        <p:nvPicPr>
          <p:cNvPr id="5" name="图片 4">
            <a:extLst>
              <a:ext uri="{FF2B5EF4-FFF2-40B4-BE49-F238E27FC236}">
                <a16:creationId xmlns:a16="http://schemas.microsoft.com/office/drawing/2014/main" id="{AD90396A-B966-2A01-928D-935790912803}"/>
              </a:ext>
            </a:extLst>
          </p:cNvPr>
          <p:cNvPicPr>
            <a:picLocks noChangeAspect="1"/>
          </p:cNvPicPr>
          <p:nvPr/>
        </p:nvPicPr>
        <p:blipFill>
          <a:blip r:embed="rId3"/>
          <a:stretch>
            <a:fillRect/>
          </a:stretch>
        </p:blipFill>
        <p:spPr>
          <a:xfrm>
            <a:off x="3366421" y="3458845"/>
            <a:ext cx="7952740" cy="3399155"/>
          </a:xfrm>
          <a:prstGeom prst="rect">
            <a:avLst/>
          </a:prstGeom>
        </p:spPr>
      </p:pic>
      <p:pic>
        <p:nvPicPr>
          <p:cNvPr id="6" name="图片 5">
            <a:extLst>
              <a:ext uri="{FF2B5EF4-FFF2-40B4-BE49-F238E27FC236}">
                <a16:creationId xmlns:a16="http://schemas.microsoft.com/office/drawing/2014/main" id="{FC3C6359-103D-5782-DD37-051C91D52F98}"/>
              </a:ext>
            </a:extLst>
          </p:cNvPr>
          <p:cNvPicPr>
            <a:picLocks noChangeAspect="1"/>
          </p:cNvPicPr>
          <p:nvPr/>
        </p:nvPicPr>
        <p:blipFill>
          <a:blip r:embed="rId4"/>
          <a:stretch>
            <a:fillRect/>
          </a:stretch>
        </p:blipFill>
        <p:spPr>
          <a:xfrm>
            <a:off x="6959886" y="-9373"/>
            <a:ext cx="4359275" cy="1621155"/>
          </a:xfrm>
          <a:prstGeom prst="rect">
            <a:avLst/>
          </a:prstGeom>
        </p:spPr>
      </p:pic>
    </p:spTree>
    <p:extLst>
      <p:ext uri="{BB962C8B-B14F-4D97-AF65-F5344CB8AC3E}">
        <p14:creationId xmlns:p14="http://schemas.microsoft.com/office/powerpoint/2010/main" val="38083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单样本均值</a:t>
            </a:r>
            <a:r>
              <a:rPr kumimoji="0" lang="en-US" altLang="zh-CN" sz="4000" b="0" i="1"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en-US" altLang="zh-CN" sz="2800" i="1" dirty="0">
                <a:solidFill>
                  <a:srgbClr val="0033CC"/>
                </a:solidFill>
              </a:rPr>
              <a:t>t</a:t>
            </a:r>
            <a:r>
              <a:rPr lang="zh-CN" altLang="en-US" sz="2800" dirty="0">
                <a:solidFill>
                  <a:srgbClr val="0033CC"/>
                </a:solidFill>
              </a:rPr>
              <a:t>检验</a:t>
            </a:r>
            <a:r>
              <a:rPr lang="en-US" altLang="zh-CN" sz="2800" dirty="0" err="1">
                <a:solidFill>
                  <a:srgbClr val="0033CC"/>
                </a:solidFill>
              </a:rPr>
              <a:t>t.test</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7EA49F44-6616-96DA-662C-E208AF2CC3E8}"/>
              </a:ext>
            </a:extLst>
          </p:cNvPr>
          <p:cNvPicPr>
            <a:picLocks noChangeAspect="1"/>
          </p:cNvPicPr>
          <p:nvPr/>
        </p:nvPicPr>
        <p:blipFill>
          <a:blip r:embed="rId2"/>
          <a:stretch>
            <a:fillRect/>
          </a:stretch>
        </p:blipFill>
        <p:spPr>
          <a:xfrm>
            <a:off x="3106939" y="1890078"/>
            <a:ext cx="8657590" cy="4286885"/>
          </a:xfrm>
          <a:prstGeom prst="rect">
            <a:avLst/>
          </a:prstGeom>
        </p:spPr>
      </p:pic>
    </p:spTree>
    <p:extLst>
      <p:ext uri="{BB962C8B-B14F-4D97-AF65-F5344CB8AC3E}">
        <p14:creationId xmlns:p14="http://schemas.microsoft.com/office/powerpoint/2010/main" val="354658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6.2.3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两样本均值</a:t>
            </a:r>
            <a:r>
              <a:rPr kumimoji="0" lang="en-US" altLang="zh-CN" sz="4000" b="0" i="1"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正态性检验</a:t>
            </a:r>
            <a:endParaRPr lang="en-US" altLang="zh-CN" sz="2800" dirty="0">
              <a:solidFill>
                <a:srgbClr val="0033CC"/>
              </a:solidFill>
            </a:endParaRPr>
          </a:p>
          <a:p>
            <a:endParaRPr lang="en-US" altLang="zh-CN" dirty="0"/>
          </a:p>
        </p:txBody>
      </p:sp>
      <p:pic>
        <p:nvPicPr>
          <p:cNvPr id="4" name="图片 3">
            <a:extLst>
              <a:ext uri="{FF2B5EF4-FFF2-40B4-BE49-F238E27FC236}">
                <a16:creationId xmlns:a16="http://schemas.microsoft.com/office/drawing/2014/main" id="{BCFEBB2B-EA8B-4201-0BB1-907C549D192F}"/>
              </a:ext>
            </a:extLst>
          </p:cNvPr>
          <p:cNvPicPr>
            <a:picLocks noChangeAspect="1"/>
          </p:cNvPicPr>
          <p:nvPr/>
        </p:nvPicPr>
        <p:blipFill>
          <a:blip r:embed="rId2"/>
          <a:stretch>
            <a:fillRect/>
          </a:stretch>
        </p:blipFill>
        <p:spPr>
          <a:xfrm>
            <a:off x="777240" y="2423795"/>
            <a:ext cx="10886440" cy="4434205"/>
          </a:xfrm>
          <a:prstGeom prst="rect">
            <a:avLst/>
          </a:prstGeom>
        </p:spPr>
      </p:pic>
    </p:spTree>
    <p:extLst>
      <p:ext uri="{BB962C8B-B14F-4D97-AF65-F5344CB8AC3E}">
        <p14:creationId xmlns:p14="http://schemas.microsoft.com/office/powerpoint/2010/main" val="296449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6.2.3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两样本均值</a:t>
            </a:r>
            <a:r>
              <a:rPr kumimoji="0" lang="en-US" altLang="zh-CN" sz="4000" b="0" i="1"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方差齐次性检验</a:t>
            </a:r>
            <a:r>
              <a:rPr lang="en-US" altLang="zh-CN" sz="2800" dirty="0" err="1">
                <a:solidFill>
                  <a:srgbClr val="0033CC"/>
                </a:solidFill>
              </a:rPr>
              <a:t>var.test</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56964523-215F-28A8-71AF-D17ACAAC839E}"/>
              </a:ext>
            </a:extLst>
          </p:cNvPr>
          <p:cNvPicPr>
            <a:picLocks noChangeAspect="1"/>
          </p:cNvPicPr>
          <p:nvPr/>
        </p:nvPicPr>
        <p:blipFill>
          <a:blip r:embed="rId2"/>
          <a:stretch>
            <a:fillRect/>
          </a:stretch>
        </p:blipFill>
        <p:spPr>
          <a:xfrm>
            <a:off x="918210" y="2514227"/>
            <a:ext cx="10496550" cy="4201160"/>
          </a:xfrm>
          <a:prstGeom prst="rect">
            <a:avLst/>
          </a:prstGeom>
        </p:spPr>
      </p:pic>
    </p:spTree>
    <p:extLst>
      <p:ext uri="{BB962C8B-B14F-4D97-AF65-F5344CB8AC3E}">
        <p14:creationId xmlns:p14="http://schemas.microsoft.com/office/powerpoint/2010/main" val="153920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6.2.3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两样本均值</a:t>
            </a:r>
            <a:r>
              <a:rPr kumimoji="0" lang="en-US" altLang="zh-CN" sz="4000" b="0" i="1"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均值的检验</a:t>
            </a:r>
            <a:r>
              <a:rPr lang="en-US" altLang="zh-CN" sz="2800" dirty="0">
                <a:solidFill>
                  <a:srgbClr val="0033CC"/>
                </a:solidFill>
              </a:rPr>
              <a:t>(</a:t>
            </a:r>
            <a:r>
              <a:rPr lang="zh-CN" altLang="en-US" sz="2800" dirty="0">
                <a:solidFill>
                  <a:srgbClr val="0033CC"/>
                </a:solidFill>
              </a:rPr>
              <a:t>方差不齐时</a:t>
            </a:r>
            <a:r>
              <a:rPr lang="en-US" altLang="zh-CN" sz="2800" dirty="0">
                <a:solidFill>
                  <a:srgbClr val="0033CC"/>
                </a:solidFill>
              </a:rPr>
              <a:t>) </a:t>
            </a:r>
            <a:r>
              <a:rPr lang="en-US" altLang="zh-CN" sz="2800" dirty="0" err="1">
                <a:solidFill>
                  <a:srgbClr val="0033CC"/>
                </a:solidFill>
              </a:rPr>
              <a:t>t.test</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E02C5366-EC7B-17D2-1276-C3F88DC6E31C}"/>
              </a:ext>
            </a:extLst>
          </p:cNvPr>
          <p:cNvPicPr>
            <a:picLocks noChangeAspect="1"/>
          </p:cNvPicPr>
          <p:nvPr/>
        </p:nvPicPr>
        <p:blipFill>
          <a:blip r:embed="rId2"/>
          <a:stretch>
            <a:fillRect/>
          </a:stretch>
        </p:blipFill>
        <p:spPr>
          <a:xfrm>
            <a:off x="881380" y="2460979"/>
            <a:ext cx="10533380" cy="4131945"/>
          </a:xfrm>
          <a:prstGeom prst="rect">
            <a:avLst/>
          </a:prstGeom>
        </p:spPr>
      </p:pic>
    </p:spTree>
    <p:extLst>
      <p:ext uri="{BB962C8B-B14F-4D97-AF65-F5344CB8AC3E}">
        <p14:creationId xmlns:p14="http://schemas.microsoft.com/office/powerpoint/2010/main" val="281304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6.2.3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两样本均值</a:t>
            </a:r>
            <a:r>
              <a:rPr kumimoji="0" lang="en-US" altLang="zh-CN" sz="4000" b="0" i="1"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检验</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p:txBody>
          <a:bodyPr>
            <a:normAutofit/>
          </a:bodyPr>
          <a:lstStyle/>
          <a:p>
            <a:pPr marL="0" indent="0">
              <a:buNone/>
            </a:pPr>
            <a:r>
              <a:rPr lang="zh-CN" altLang="en-US" sz="2800" dirty="0">
                <a:solidFill>
                  <a:srgbClr val="0033CC"/>
                </a:solidFill>
              </a:rPr>
              <a:t>均值的检验</a:t>
            </a:r>
            <a:r>
              <a:rPr lang="en-US" altLang="zh-CN" sz="2800" dirty="0">
                <a:solidFill>
                  <a:srgbClr val="0033CC"/>
                </a:solidFill>
              </a:rPr>
              <a:t>(</a:t>
            </a:r>
            <a:r>
              <a:rPr lang="zh-CN" altLang="en-US" sz="2800" dirty="0">
                <a:solidFill>
                  <a:srgbClr val="0033CC"/>
                </a:solidFill>
              </a:rPr>
              <a:t>方差齐性时</a:t>
            </a:r>
            <a:r>
              <a:rPr lang="en-US" altLang="zh-CN" sz="2800" dirty="0">
                <a:solidFill>
                  <a:srgbClr val="0033CC"/>
                </a:solidFill>
              </a:rPr>
              <a:t>)</a:t>
            </a:r>
            <a:r>
              <a:rPr lang="en-US" altLang="zh-CN" sz="2800" dirty="0" err="1">
                <a:solidFill>
                  <a:srgbClr val="0033CC"/>
                </a:solidFill>
              </a:rPr>
              <a:t>t.test</a:t>
            </a:r>
            <a:r>
              <a:rPr lang="en-US" altLang="zh-CN" sz="2800" dirty="0">
                <a:solidFill>
                  <a:srgbClr val="0033CC"/>
                </a:solidFill>
              </a:rPr>
              <a:t>()</a:t>
            </a:r>
          </a:p>
          <a:p>
            <a:endParaRPr lang="en-US" altLang="zh-CN" dirty="0"/>
          </a:p>
        </p:txBody>
      </p:sp>
      <p:pic>
        <p:nvPicPr>
          <p:cNvPr id="4" name="图片 3">
            <a:extLst>
              <a:ext uri="{FF2B5EF4-FFF2-40B4-BE49-F238E27FC236}">
                <a16:creationId xmlns:a16="http://schemas.microsoft.com/office/drawing/2014/main" id="{AD6E9801-217C-C67D-E559-CF34EA76AC64}"/>
              </a:ext>
            </a:extLst>
          </p:cNvPr>
          <p:cNvPicPr>
            <a:picLocks noChangeAspect="1"/>
          </p:cNvPicPr>
          <p:nvPr/>
        </p:nvPicPr>
        <p:blipFill>
          <a:blip r:embed="rId2"/>
          <a:stretch>
            <a:fillRect/>
          </a:stretch>
        </p:blipFill>
        <p:spPr>
          <a:xfrm>
            <a:off x="793115" y="2464765"/>
            <a:ext cx="10621645" cy="4258310"/>
          </a:xfrm>
          <a:prstGeom prst="rect">
            <a:avLst/>
          </a:prstGeom>
        </p:spPr>
      </p:pic>
    </p:spTree>
    <p:extLst>
      <p:ext uri="{BB962C8B-B14F-4D97-AF65-F5344CB8AC3E}">
        <p14:creationId xmlns:p14="http://schemas.microsoft.com/office/powerpoint/2010/main" val="20555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39" y="1825624"/>
            <a:ext cx="11524828" cy="5032375"/>
          </a:xfrm>
        </p:spPr>
        <p:txBody>
          <a:bodyPr>
            <a:normAutofit/>
          </a:bodyPr>
          <a:lstStyle/>
          <a:p>
            <a:pPr marL="0" indent="0">
              <a:buNone/>
            </a:pPr>
            <a:r>
              <a:rPr lang="zh-CN" altLang="en-US" sz="2800" dirty="0">
                <a:solidFill>
                  <a:srgbClr val="0033CC"/>
                </a:solidFill>
              </a:rPr>
              <a:t>方差分析的基本概念</a:t>
            </a:r>
            <a:endParaRPr lang="en-US" altLang="zh-CN" sz="2800" dirty="0">
              <a:solidFill>
                <a:srgbClr val="0033CC"/>
              </a:solidFill>
            </a:endParaRPr>
          </a:p>
          <a:p>
            <a:pPr marL="0" indent="0">
              <a:buNone/>
            </a:pPr>
            <a:r>
              <a:rPr lang="zh-CN" altLang="en-US" dirty="0"/>
              <a:t>      方差分析也是一种假设检验，是</a:t>
            </a:r>
            <a:r>
              <a:rPr lang="zh-CN" altLang="en-US" dirty="0">
                <a:solidFill>
                  <a:srgbClr val="FF0000"/>
                </a:solidFill>
              </a:rPr>
              <a:t>对全部样本观察值的差异进行分解</a:t>
            </a:r>
            <a:r>
              <a:rPr lang="zh-CN" altLang="en-US" dirty="0"/>
              <a:t>，</a:t>
            </a:r>
            <a:r>
              <a:rPr lang="zh-CN" altLang="en-US" dirty="0">
                <a:solidFill>
                  <a:srgbClr val="FF0000"/>
                </a:solidFill>
              </a:rPr>
              <a:t>将某种因素下各样本观察值之间可能存在的系统性误差与随机性误差加以比较，据以推断各总体之间是否存在显著性差异</a:t>
            </a:r>
            <a:r>
              <a:rPr lang="zh-CN" altLang="en-US" dirty="0"/>
              <a:t>，若存在显著性差异，说明该因素的影响是显著的。</a:t>
            </a:r>
            <a:endParaRPr lang="en-US" altLang="zh-CN" dirty="0"/>
          </a:p>
          <a:p>
            <a:pPr marL="0" indent="0">
              <a:spcBef>
                <a:spcPts val="2400"/>
              </a:spcBef>
              <a:buNone/>
            </a:pPr>
            <a:r>
              <a:rPr lang="zh-CN" altLang="en-US" dirty="0"/>
              <a:t>若</a:t>
            </a:r>
            <a:r>
              <a:rPr lang="en-US" altLang="zh-CN" dirty="0"/>
              <a:t>A</a:t>
            </a:r>
            <a:r>
              <a:rPr lang="zh-CN" altLang="en-US" dirty="0"/>
              <a:t>显著比</a:t>
            </a:r>
            <a:r>
              <a:rPr lang="en-US" altLang="zh-CN" dirty="0"/>
              <a:t>B</a:t>
            </a:r>
            <a:r>
              <a:rPr lang="zh-CN" altLang="en-US" dirty="0"/>
              <a:t>大，说明导致系统性误差的某一因素的影响是显著的。</a:t>
            </a:r>
            <a:endParaRPr lang="en-US" altLang="zh-CN" dirty="0"/>
          </a:p>
          <a:p>
            <a:pPr marL="0" indent="0">
              <a:buNone/>
            </a:pPr>
            <a:r>
              <a:rPr lang="zh-CN" altLang="en-US" sz="2000" dirty="0"/>
              <a:t>      进行上达方差分析时，我们把比较的几个组的资料，看成是</a:t>
            </a:r>
            <a:r>
              <a:rPr lang="zh-CN" altLang="en-US" sz="2000" dirty="0">
                <a:solidFill>
                  <a:srgbClr val="FF0000"/>
                </a:solidFill>
              </a:rPr>
              <a:t>从几个相应的总体中随机抽取的独立样本，理论上要求几个总体都呈正态分布，几个总体的方差都是相同的，但总体均数可以不等</a:t>
            </a:r>
            <a:r>
              <a:rPr lang="zh-CN" altLang="en-US" sz="2000" dirty="0"/>
              <a:t>。</a:t>
            </a:r>
            <a:endParaRPr lang="en-US" altLang="zh-CN" sz="2000" dirty="0"/>
          </a:p>
        </p:txBody>
      </p:sp>
      <p:sp>
        <p:nvSpPr>
          <p:cNvPr id="4" name="文本框 3">
            <a:extLst>
              <a:ext uri="{FF2B5EF4-FFF2-40B4-BE49-F238E27FC236}">
                <a16:creationId xmlns:a16="http://schemas.microsoft.com/office/drawing/2014/main" id="{0051EB7C-BF9D-94DC-EE02-BA11115973A6}"/>
              </a:ext>
            </a:extLst>
          </p:cNvPr>
          <p:cNvSpPr txBox="1"/>
          <p:nvPr/>
        </p:nvSpPr>
        <p:spPr>
          <a:xfrm>
            <a:off x="3728720" y="4110978"/>
            <a:ext cx="5621866" cy="461665"/>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rPr>
              <a:t>总误差</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系统性误差</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随机性误差</a:t>
            </a:r>
            <a:r>
              <a:rPr lang="en-US" altLang="zh-CN" sz="2400" dirty="0">
                <a:latin typeface="Times New Roman" panose="02020603050405020304" pitchFamily="18" charset="0"/>
                <a:ea typeface="宋体" panose="02010600030101010101" pitchFamily="2" charset="-122"/>
              </a:rPr>
              <a:t>B</a:t>
            </a:r>
            <a:endParaRPr lang="zh-CN" altLang="en-US" sz="2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0764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标题 1">
            <a:extLst>
              <a:ext uri="{FF2B5EF4-FFF2-40B4-BE49-F238E27FC236}">
                <a16:creationId xmlns:a16="http://schemas.microsoft.com/office/drawing/2014/main" id="{732BF34B-5A7A-CDA2-E751-54D91FE58999}"/>
              </a:ext>
            </a:extLst>
          </p:cNvPr>
          <p:cNvSpPr>
            <a:spLocks noGrp="1"/>
          </p:cNvSpPr>
          <p:nvPr>
            <p:ph type="title"/>
          </p:nvPr>
        </p:nvSpPr>
        <p:spPr>
          <a:xfrm>
            <a:off x="770878" y="952022"/>
            <a:ext cx="4606280" cy="5157049"/>
          </a:xfrm>
        </p:spPr>
        <p:txBody>
          <a:bodyPr anchor="ctr">
            <a:normAutofit/>
          </a:bodyPr>
          <a:lstStyle/>
          <a:p>
            <a:r>
              <a:rPr lang="zh-CN" altLang="en-US" sz="4400" dirty="0"/>
              <a:t>目录</a:t>
            </a:r>
          </a:p>
        </p:txBody>
      </p:sp>
      <p:grpSp>
        <p:nvGrpSpPr>
          <p:cNvPr id="13"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内容占位符 2">
            <a:extLst>
              <a:ext uri="{FF2B5EF4-FFF2-40B4-BE49-F238E27FC236}">
                <a16:creationId xmlns:a16="http://schemas.microsoft.com/office/drawing/2014/main" id="{7F9E8991-0C6B-B7F5-B0C7-FD05007D1509}"/>
              </a:ext>
            </a:extLst>
          </p:cNvPr>
          <p:cNvGraphicFramePr>
            <a:graphicFrameLocks noGrp="1"/>
          </p:cNvGraphicFramePr>
          <p:nvPr>
            <p:ph idx="1"/>
            <p:extLst>
              <p:ext uri="{D42A27DB-BD31-4B8C-83A1-F6EECF244321}">
                <p14:modId xmlns:p14="http://schemas.microsoft.com/office/powerpoint/2010/main" val="1641466271"/>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8441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40" y="1825625"/>
                <a:ext cx="10659110" cy="5100108"/>
              </a:xfrm>
            </p:spPr>
            <p:txBody>
              <a:bodyPr>
                <a:normAutofit fontScale="62500" lnSpcReduction="20000"/>
              </a:bodyPr>
              <a:lstStyle/>
              <a:p>
                <a:pPr marL="0" indent="0">
                  <a:buNone/>
                </a:pPr>
                <a:r>
                  <a:rPr lang="zh-CN" altLang="en-US" sz="4500" dirty="0">
                    <a:solidFill>
                      <a:srgbClr val="0033CC"/>
                    </a:solidFill>
                  </a:rPr>
                  <a:t>方差分析的基本原理</a:t>
                </a:r>
                <a:endParaRPr lang="en-US" altLang="zh-CN" sz="4500" dirty="0">
                  <a:solidFill>
                    <a:srgbClr val="0033CC"/>
                  </a:solidFill>
                </a:endParaRPr>
              </a:p>
              <a:p>
                <a:pPr marL="0" indent="0">
                  <a:lnSpc>
                    <a:spcPct val="145000"/>
                  </a:lnSpc>
                  <a:spcBef>
                    <a:spcPts val="600"/>
                  </a:spcBef>
                  <a:buNone/>
                </a:pPr>
                <a:r>
                  <a:rPr lang="zh-CN" altLang="en-US" sz="3800" dirty="0"/>
                  <a:t>      如上所述的方差分析实质上为一个</a:t>
                </a:r>
                <a:r>
                  <a:rPr lang="zh-CN" altLang="en-US" sz="3800" dirty="0">
                    <a:solidFill>
                      <a:srgbClr val="FF0000"/>
                    </a:solidFill>
                  </a:rPr>
                  <a:t>验证各样本均值是否全部相等的假设检验</a:t>
                </a:r>
                <a:r>
                  <a:rPr lang="zh-CN" altLang="en-US" sz="3800" dirty="0"/>
                  <a:t>，</a:t>
                </a:r>
                <a:r>
                  <a:rPr lang="zh-CN" altLang="en-US" sz="3800" dirty="0">
                    <a:solidFill>
                      <a:srgbClr val="FF0000"/>
                    </a:solidFill>
                  </a:rPr>
                  <a:t>可以认为它是两样本</a:t>
                </a:r>
                <a:r>
                  <a:rPr lang="en-US" altLang="zh-CN" sz="3800" dirty="0">
                    <a:solidFill>
                      <a:srgbClr val="FF0000"/>
                    </a:solidFill>
                  </a:rPr>
                  <a:t>t</a:t>
                </a:r>
                <a:r>
                  <a:rPr lang="zh-CN" altLang="en-US" sz="3800" dirty="0">
                    <a:solidFill>
                      <a:srgbClr val="FF0000"/>
                    </a:solidFill>
                  </a:rPr>
                  <a:t>检验的扩展</a:t>
                </a:r>
                <a:r>
                  <a:rPr lang="zh-CN" altLang="en-US" sz="3800" dirty="0"/>
                  <a:t>。此外，数据需服从正态性和独立性的假定。</a:t>
                </a:r>
                <a:endParaRPr lang="en-US" altLang="zh-CN" sz="3800" dirty="0"/>
              </a:p>
              <a:p>
                <a:pPr marL="0" indent="0">
                  <a:lnSpc>
                    <a:spcPct val="145000"/>
                  </a:lnSpc>
                  <a:spcBef>
                    <a:spcPts val="600"/>
                  </a:spcBef>
                  <a:buNone/>
                </a:pPr>
                <a:r>
                  <a:rPr lang="zh-CN" altLang="en-US" sz="3800" dirty="0"/>
                  <a:t>      假定有</a:t>
                </a:r>
                <a:r>
                  <a:rPr lang="en-US" altLang="zh-CN" sz="3800" dirty="0"/>
                  <a:t>k</a:t>
                </a:r>
                <a:r>
                  <a:rPr lang="zh-CN" altLang="en-US" sz="3800" dirty="0"/>
                  <a:t>组数据</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1</m:t>
                        </m:r>
                      </m:sub>
                    </m:sSub>
                    <m:r>
                      <a:rPr lang="en-US" altLang="zh-CN" sz="3800" b="0" i="1" smtClean="0">
                        <a:latin typeface="Cambria Math" panose="02040503050406030204" pitchFamily="18" charset="0"/>
                      </a:rPr>
                      <m:t>, </m:t>
                    </m:r>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2</m:t>
                        </m:r>
                      </m:sub>
                    </m:sSub>
                    <m:r>
                      <a:rPr lang="en-US" altLang="zh-CN" sz="3800" b="0" i="1" smtClean="0">
                        <a:latin typeface="Cambria Math" panose="02040503050406030204" pitchFamily="18" charset="0"/>
                      </a:rPr>
                      <m:t>, </m:t>
                    </m:r>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3</m:t>
                        </m:r>
                      </m:sub>
                    </m:sSub>
                    <m:r>
                      <a:rPr lang="en-US" altLang="zh-CN" sz="3800" b="0" i="1" smtClean="0">
                        <a:latin typeface="Cambria Math" panose="02040503050406030204" pitchFamily="18" charset="0"/>
                      </a:rPr>
                      <m:t>, …, </m:t>
                    </m:r>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𝑘</m:t>
                        </m:r>
                      </m:sub>
                    </m:sSub>
                  </m:oMath>
                </a14:m>
                <a:r>
                  <a:rPr lang="zh-CN" altLang="en-US" sz="3800" dirty="0"/>
                  <a:t>，</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𝑗</m:t>
                        </m:r>
                      </m:sub>
                    </m:sSub>
                    <m:r>
                      <a:rPr lang="zh-CN" altLang="en-US" sz="3800" i="1">
                        <a:latin typeface="Cambria Math" panose="02040503050406030204" pitchFamily="18" charset="0"/>
                      </a:rPr>
                      <m:t>组</m:t>
                    </m:r>
                    <m:r>
                      <a:rPr lang="zh-CN" altLang="en-US" sz="3800" i="1" smtClean="0">
                        <a:latin typeface="Cambria Math" panose="02040503050406030204" pitchFamily="18" charset="0"/>
                      </a:rPr>
                      <m:t>有</m:t>
                    </m:r>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𝑛</m:t>
                        </m:r>
                      </m:e>
                      <m:sub>
                        <m:r>
                          <a:rPr lang="en-US" altLang="zh-CN" sz="3800" b="0" i="1" smtClean="0">
                            <a:latin typeface="Cambria Math" panose="02040503050406030204" pitchFamily="18" charset="0"/>
                          </a:rPr>
                          <m:t>𝑗</m:t>
                        </m:r>
                      </m:sub>
                    </m:sSub>
                    <m:r>
                      <a:rPr lang="zh-CN" altLang="en-US" sz="3800" i="1">
                        <a:latin typeface="Cambria Math" panose="02040503050406030204" pitchFamily="18" charset="0"/>
                      </a:rPr>
                      <m:t>个</m:t>
                    </m:r>
                  </m:oMath>
                </a14:m>
                <a:r>
                  <a:rPr lang="zh-CN" altLang="en-US" sz="3800" dirty="0"/>
                  <a:t>数据。</a:t>
                </a:r>
                <a:endParaRPr lang="en-US" altLang="zh-CN" sz="3800" dirty="0"/>
              </a:p>
              <a:p>
                <a:pPr marL="0" indent="0">
                  <a:lnSpc>
                    <a:spcPct val="145000"/>
                  </a:lnSpc>
                  <a:spcBef>
                    <a:spcPts val="600"/>
                  </a:spcBef>
                  <a:buNone/>
                </a:pPr>
                <a:r>
                  <a:rPr lang="en-US" altLang="zh-CN" sz="3800" dirty="0"/>
                  <a:t>      </a:t>
                </a:r>
                <a:r>
                  <a:rPr lang="zh-CN" altLang="en-US" sz="3800" dirty="0"/>
                  <a:t>令</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𝑖𝑗</m:t>
                        </m:r>
                      </m:sub>
                    </m:sSub>
                  </m:oMath>
                </a14:m>
                <a:r>
                  <a:rPr lang="zh-CN" altLang="en-US" sz="3800" dirty="0"/>
                  <a:t>为变量</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𝑗</m:t>
                        </m:r>
                      </m:sub>
                    </m:sSub>
                  </m:oMath>
                </a14:m>
                <a:r>
                  <a:rPr lang="zh-CN" altLang="en-US" sz="3800" dirty="0"/>
                  <a:t>的第</a:t>
                </a:r>
                <a14:m>
                  <m:oMath xmlns:m="http://schemas.openxmlformats.org/officeDocument/2006/math">
                    <m:r>
                      <a:rPr lang="en-US" altLang="zh-CN" sz="3800" b="0" i="1" smtClean="0">
                        <a:latin typeface="Cambria Math" panose="02040503050406030204" pitchFamily="18" charset="0"/>
                      </a:rPr>
                      <m:t>𝑖</m:t>
                    </m:r>
                  </m:oMath>
                </a14:m>
                <a:r>
                  <a:rPr lang="zh-CN" altLang="en-US" sz="3800" dirty="0"/>
                  <a:t>个值；</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𝑋</m:t>
                        </m:r>
                      </m:e>
                      <m:sub>
                        <m:r>
                          <a:rPr lang="en-US" altLang="zh-CN" sz="3800" b="0" i="1" smtClean="0">
                            <a:latin typeface="Cambria Math" panose="02040503050406030204" pitchFamily="18" charset="0"/>
                          </a:rPr>
                          <m:t>𝑖𝑗</m:t>
                        </m:r>
                      </m:sub>
                    </m:sSub>
                  </m:oMath>
                </a14:m>
                <a:r>
                  <a:rPr lang="zh-CN" altLang="en-US" sz="3800" dirty="0"/>
                  <a:t>服从均值为</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𝜇</m:t>
                        </m:r>
                      </m:e>
                      <m:sub>
                        <m:r>
                          <a:rPr lang="en-US" altLang="zh-CN" sz="3800" b="0" i="1" smtClean="0">
                            <a:latin typeface="Cambria Math" panose="02040503050406030204" pitchFamily="18" charset="0"/>
                          </a:rPr>
                          <m:t>𝑗</m:t>
                        </m:r>
                      </m:sub>
                    </m:sSub>
                    <m:r>
                      <a:rPr lang="zh-CN" altLang="en-US" sz="3800" i="1">
                        <a:latin typeface="Cambria Math" panose="02040503050406030204" pitchFamily="18" charset="0"/>
                      </a:rPr>
                      <m:t>方差</m:t>
                    </m:r>
                  </m:oMath>
                </a14:m>
                <a:r>
                  <a:rPr lang="zh-CN" altLang="en-US" sz="3800" dirty="0"/>
                  <a:t>为</a:t>
                </a:r>
                <a14:m>
                  <m:oMath xmlns:m="http://schemas.openxmlformats.org/officeDocument/2006/math">
                    <m:sSup>
                      <m:sSupPr>
                        <m:ctrlPr>
                          <a:rPr lang="en-US" altLang="zh-CN" sz="3800" b="0" i="1" smtClean="0">
                            <a:latin typeface="Cambria Math" panose="02040503050406030204" pitchFamily="18" charset="0"/>
                          </a:rPr>
                        </m:ctrlPr>
                      </m:sSupPr>
                      <m:e>
                        <m:r>
                          <a:rPr lang="en-US" altLang="zh-CN" sz="3800" b="0" i="1" smtClean="0">
                            <a:latin typeface="Cambria Math" panose="02040503050406030204" pitchFamily="18" charset="0"/>
                          </a:rPr>
                          <m:t>𝜎</m:t>
                        </m:r>
                      </m:e>
                      <m:sup>
                        <m:r>
                          <a:rPr lang="en-US" altLang="zh-CN" sz="3800" b="0" i="1" smtClean="0">
                            <a:latin typeface="Cambria Math" panose="02040503050406030204" pitchFamily="18" charset="0"/>
                          </a:rPr>
                          <m:t>2</m:t>
                        </m:r>
                      </m:sup>
                    </m:sSup>
                  </m:oMath>
                </a14:m>
                <a:r>
                  <a:rPr lang="zh-CN" altLang="en-US" sz="3800" dirty="0"/>
                  <a:t>的正态分布；第</a:t>
                </a:r>
                <a:r>
                  <a:rPr lang="en-US" altLang="zh-CN" sz="3800" dirty="0"/>
                  <a:t>j</a:t>
                </a:r>
                <a:r>
                  <a:rPr lang="zh-CN" altLang="en-US" sz="3800" dirty="0"/>
                  <a:t>列中的所有值相互之间独立，并且各列之间也是相互独立的。即</a:t>
                </a:r>
                <a14:m>
                  <m:oMath xmlns:m="http://schemas.openxmlformats.org/officeDocument/2006/math">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𝑋</m:t>
                        </m:r>
                      </m:e>
                      <m:sub>
                        <m:r>
                          <a:rPr lang="en-US" altLang="zh-CN" sz="3800" i="1">
                            <a:latin typeface="Cambria Math" panose="02040503050406030204" pitchFamily="18" charset="0"/>
                          </a:rPr>
                          <m:t>𝑖𝑗</m:t>
                        </m:r>
                      </m:sub>
                    </m:sSub>
                  </m:oMath>
                </a14:m>
                <a:r>
                  <a:rPr lang="zh-CN" altLang="en-US" sz="3800" dirty="0"/>
                  <a:t>为独立正态同分布，均值为</a:t>
                </a:r>
                <a14:m>
                  <m:oMath xmlns:m="http://schemas.openxmlformats.org/officeDocument/2006/math">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𝑗</m:t>
                        </m:r>
                      </m:sub>
                    </m:sSub>
                    <m:r>
                      <a:rPr lang="en-US" altLang="zh-CN" sz="3800" i="1">
                        <a:latin typeface="Cambria Math" panose="02040503050406030204" pitchFamily="18" charset="0"/>
                      </a:rPr>
                      <m:t> </m:t>
                    </m:r>
                  </m:oMath>
                </a14:m>
                <a:r>
                  <a:rPr lang="zh-CN" altLang="en-US" sz="3800" dirty="0"/>
                  <a:t>，方差相等。</a:t>
                </a:r>
                <a:endParaRPr lang="en-US" altLang="zh-CN" sz="3800" dirty="0"/>
              </a:p>
              <a:p>
                <a:pPr marL="0" indent="0">
                  <a:lnSpc>
                    <a:spcPct val="145000"/>
                  </a:lnSpc>
                  <a:spcBef>
                    <a:spcPts val="0"/>
                  </a:spcBef>
                  <a:buNone/>
                </a:pPr>
                <a:r>
                  <a:rPr lang="zh-CN" altLang="en-US" sz="3800" dirty="0"/>
                  <a:t>      单因素检验</a:t>
                </a:r>
                <a:r>
                  <a:rPr lang="zh-CN" altLang="en-US" sz="3800" b="0" dirty="0"/>
                  <a:t>，</a:t>
                </a:r>
                <a14:m>
                  <m:oMath xmlns:m="http://schemas.openxmlformats.org/officeDocument/2006/math">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𝐻</m:t>
                        </m:r>
                      </m:e>
                      <m:sub>
                        <m:r>
                          <a:rPr lang="en-US" altLang="zh-CN" sz="3800" i="1">
                            <a:latin typeface="Cambria Math" panose="02040503050406030204" pitchFamily="18" charset="0"/>
                          </a:rPr>
                          <m:t>0</m:t>
                        </m:r>
                      </m:sub>
                    </m:sSub>
                    <m:r>
                      <a:rPr lang="en-US" altLang="zh-CN" sz="3800" i="1">
                        <a:latin typeface="Cambria Math" panose="02040503050406030204" pitchFamily="18" charset="0"/>
                      </a:rPr>
                      <m:t>:</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1</m:t>
                        </m:r>
                      </m:sub>
                    </m:sSub>
                    <m:r>
                      <a:rPr lang="en-US" altLang="zh-CN" sz="3800" i="1">
                        <a:latin typeface="Cambria Math" panose="02040503050406030204" pitchFamily="18" charset="0"/>
                      </a:rPr>
                      <m:t>=</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2</m:t>
                        </m:r>
                      </m:sub>
                    </m:sSub>
                    <m:r>
                      <a:rPr lang="en-US" altLang="zh-CN" sz="3800" i="1">
                        <a:latin typeface="Cambria Math" panose="02040503050406030204" pitchFamily="18" charset="0"/>
                      </a:rPr>
                      <m:t>=…=</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𝑘</m:t>
                        </m:r>
                      </m:sub>
                    </m:sSub>
                    <m:r>
                      <a:rPr lang="en-US" altLang="zh-CN" sz="3800" i="1">
                        <a:latin typeface="Cambria Math" panose="02040503050406030204" pitchFamily="18" charset="0"/>
                      </a:rPr>
                      <m:t>=</m:t>
                    </m:r>
                    <m:r>
                      <a:rPr lang="en-US" altLang="zh-CN" sz="3800" i="1">
                        <a:latin typeface="Cambria Math" panose="02040503050406030204" pitchFamily="18" charset="0"/>
                      </a:rPr>
                      <m:t>𝜇</m:t>
                    </m:r>
                  </m:oMath>
                </a14:m>
                <a:r>
                  <a:rPr lang="zh-CN" altLang="en-US" sz="3800" dirty="0"/>
                  <a:t>，</a:t>
                </a:r>
                <a:endParaRPr lang="en-US" altLang="zh-CN" sz="3800" dirty="0"/>
              </a:p>
              <a:p>
                <a:pPr marL="0" indent="0">
                  <a:lnSpc>
                    <a:spcPct val="145000"/>
                  </a:lnSpc>
                  <a:spcBef>
                    <a:spcPts val="0"/>
                  </a:spcBef>
                  <a:buNone/>
                </a:pPr>
                <a:r>
                  <a:rPr lang="en-US" altLang="zh-CN" sz="3800" dirty="0"/>
                  <a:t>                         </a:t>
                </a:r>
                <a14:m>
                  <m:oMath xmlns:m="http://schemas.openxmlformats.org/officeDocument/2006/math">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𝐻</m:t>
                        </m:r>
                      </m:e>
                      <m:sub>
                        <m:r>
                          <a:rPr lang="en-US" altLang="zh-CN" sz="3800" i="1">
                            <a:latin typeface="Cambria Math" panose="02040503050406030204" pitchFamily="18" charset="0"/>
                          </a:rPr>
                          <m:t>1</m:t>
                        </m:r>
                      </m:sub>
                    </m:sSub>
                    <m:r>
                      <a:rPr lang="en-US" altLang="zh-CN" sz="3800" i="1">
                        <a:latin typeface="Cambria Math" panose="02040503050406030204" pitchFamily="18" charset="0"/>
                      </a:rPr>
                      <m:t>:</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1</m:t>
                        </m:r>
                      </m:sub>
                    </m:sSub>
                    <m:r>
                      <a:rPr lang="en-US" altLang="zh-CN" sz="3800" i="1">
                        <a:latin typeface="Cambria Math" panose="02040503050406030204" pitchFamily="18" charset="0"/>
                      </a:rPr>
                      <m:t>, </m:t>
                    </m:r>
                    <m:r>
                      <a:rPr lang="en-US" altLang="zh-CN" sz="3800" b="0" i="1" smtClean="0">
                        <a:latin typeface="Cambria Math" panose="02040503050406030204" pitchFamily="18" charset="0"/>
                      </a:rPr>
                      <m:t> </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2</m:t>
                        </m:r>
                      </m:sub>
                    </m:sSub>
                    <m:r>
                      <a:rPr lang="en-US" altLang="zh-CN" sz="3800" i="1">
                        <a:latin typeface="Cambria Math" panose="02040503050406030204" pitchFamily="18" charset="0"/>
                      </a:rPr>
                      <m:t>,</m:t>
                    </m:r>
                    <m:r>
                      <a:rPr lang="en-US" altLang="zh-CN" sz="3800" b="0" i="1" smtClean="0">
                        <a:latin typeface="Cambria Math" panose="02040503050406030204" pitchFamily="18" charset="0"/>
                      </a:rPr>
                      <m:t>  </m:t>
                    </m:r>
                    <m:r>
                      <a:rPr lang="en-US" altLang="zh-CN" sz="3800" i="1">
                        <a:latin typeface="Cambria Math" panose="02040503050406030204" pitchFamily="18" charset="0"/>
                      </a:rPr>
                      <m:t>…</m:t>
                    </m:r>
                    <m:r>
                      <a:rPr lang="en-US" altLang="zh-CN" sz="3800" b="0" i="1" smtClean="0">
                        <a:latin typeface="Cambria Math" panose="02040503050406030204" pitchFamily="18" charset="0"/>
                      </a:rPr>
                      <m:t>,  </m:t>
                    </m:r>
                    <m:sSub>
                      <m:sSubPr>
                        <m:ctrlPr>
                          <a:rPr lang="en-US" altLang="zh-CN" sz="3800" i="1">
                            <a:latin typeface="Cambria Math" panose="02040503050406030204" pitchFamily="18" charset="0"/>
                          </a:rPr>
                        </m:ctrlPr>
                      </m:sSubPr>
                      <m:e>
                        <m:r>
                          <a:rPr lang="en-US" altLang="zh-CN" sz="3800" i="1">
                            <a:latin typeface="Cambria Math" panose="02040503050406030204" pitchFamily="18" charset="0"/>
                          </a:rPr>
                          <m:t>𝜇</m:t>
                        </m:r>
                      </m:e>
                      <m:sub>
                        <m:r>
                          <a:rPr lang="en-US" altLang="zh-CN" sz="3800" i="1">
                            <a:latin typeface="Cambria Math" panose="02040503050406030204" pitchFamily="18" charset="0"/>
                          </a:rPr>
                          <m:t>𝑘</m:t>
                        </m:r>
                      </m:sub>
                    </m:sSub>
                  </m:oMath>
                </a14:m>
                <a:r>
                  <a:rPr lang="zh-CN" altLang="en-US" sz="3800" dirty="0"/>
                  <a:t>不全相等。</a:t>
                </a:r>
                <a:endParaRPr lang="en-US" altLang="zh-CN" sz="3800" dirty="0"/>
              </a:p>
            </p:txBody>
          </p:sp>
        </mc:Choice>
        <mc:Fallback xmlns="">
          <p:sp>
            <p:nvSpPr>
              <p:cNvPr id="3" name="内容占位符 2">
                <a:extLst>
                  <a:ext uri="{FF2B5EF4-FFF2-40B4-BE49-F238E27FC236}">
                    <a16:creationId xmlns:a16="http://schemas.microsoft.com/office/drawing/2014/main" id="{5243DED2-B7CB-4F4F-FF41-8C6E5007FA33}"/>
                  </a:ext>
                </a:extLst>
              </p:cNvPr>
              <p:cNvSpPr>
                <a:spLocks noGrp="1" noRot="1" noChangeAspect="1" noMove="1" noResize="1" noEditPoints="1" noAdjustHandles="1" noChangeArrowheads="1" noChangeShapeType="1" noTextEdit="1"/>
              </p:cNvSpPr>
              <p:nvPr>
                <p:ph idx="1"/>
              </p:nvPr>
            </p:nvSpPr>
            <p:spPr>
              <a:xfrm>
                <a:off x="777240" y="1825625"/>
                <a:ext cx="10659110" cy="5100108"/>
              </a:xfrm>
              <a:blipFill>
                <a:blip r:embed="rId3"/>
                <a:stretch>
                  <a:fillRect l="-1201" t="-1792" r="-629" b="-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299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3FB11-D787-6459-FB1E-AFF32FA526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CB61E5-13A2-062C-0541-14A181408E2D}"/>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B9FB01-3F75-143A-ADBB-1D6BEF23A551}"/>
                  </a:ext>
                </a:extLst>
              </p:cNvPr>
              <p:cNvSpPr>
                <a:spLocks noGrp="1"/>
              </p:cNvSpPr>
              <p:nvPr>
                <p:ph idx="1"/>
              </p:nvPr>
            </p:nvSpPr>
            <p:spPr>
              <a:xfrm>
                <a:off x="777239" y="1825625"/>
                <a:ext cx="11558693" cy="6310842"/>
              </a:xfrm>
            </p:spPr>
            <p:txBody>
              <a:bodyPr>
                <a:normAutofit fontScale="25000" lnSpcReduction="20000"/>
              </a:bodyPr>
              <a:lstStyle/>
              <a:p>
                <a:pPr marL="0" indent="0">
                  <a:buNone/>
                </a:pPr>
                <a:r>
                  <a:rPr lang="zh-CN" altLang="en-US" sz="11200" dirty="0">
                    <a:solidFill>
                      <a:srgbClr val="0033CC"/>
                    </a:solidFill>
                  </a:rPr>
                  <a:t>方差分析的基本原理</a:t>
                </a:r>
                <a:endParaRPr lang="en-US" altLang="zh-CN" sz="11200" dirty="0">
                  <a:solidFill>
                    <a:srgbClr val="0033CC"/>
                  </a:solidFill>
                </a:endParaRPr>
              </a:p>
              <a:p>
                <a:pPr marL="0" indent="0">
                  <a:lnSpc>
                    <a:spcPct val="140000"/>
                  </a:lnSpc>
                  <a:spcBef>
                    <a:spcPts val="600"/>
                  </a:spcBef>
                  <a:buNone/>
                </a:pPr>
                <a:r>
                  <a:rPr lang="zh-CN" altLang="en-US" sz="9600" dirty="0"/>
                  <a:t>      对于每一组数据我们有：</a:t>
                </a:r>
                <a:endParaRPr lang="en-US" altLang="zh-CN" sz="9600" dirty="0"/>
              </a:p>
              <a:p>
                <a:pPr marL="0" indent="0">
                  <a:lnSpc>
                    <a:spcPct val="140000"/>
                  </a:lnSpc>
                  <a:spcBef>
                    <a:spcPts val="600"/>
                  </a:spcBef>
                  <a:buNone/>
                </a:pPr>
                <a:r>
                  <a:rPr lang="zh-CN" altLang="en-US" sz="9600" dirty="0">
                    <a:solidFill>
                      <a:srgbClr val="FF0000"/>
                    </a:solidFill>
                  </a:rPr>
                  <a:t>      组内离差平方和</a:t>
                </a:r>
                <a:r>
                  <a:rPr lang="en-US" altLang="zh-CN" sz="9600" dirty="0">
                    <a:solidFill>
                      <a:srgbClr val="FF0000"/>
                    </a:solidFill>
                  </a:rPr>
                  <a:t>=</a:t>
                </a:r>
                <a14:m>
                  <m:oMath xmlns:m="http://schemas.openxmlformats.org/officeDocument/2006/math">
                    <m:nary>
                      <m:naryPr>
                        <m:chr m:val="∑"/>
                        <m:limLoc m:val="subSup"/>
                        <m:ctrlPr>
                          <a:rPr lang="en-US" altLang="zh-CN" sz="9600" i="1" smtClean="0">
                            <a:solidFill>
                              <a:srgbClr val="FF0000"/>
                            </a:solidFill>
                            <a:latin typeface="Cambria Math" panose="02040503050406030204" pitchFamily="18" charset="0"/>
                          </a:rPr>
                        </m:ctrlPr>
                      </m:naryPr>
                      <m:sub>
                        <m:r>
                          <m:rPr>
                            <m:brk m:alnAt="25"/>
                          </m:rPr>
                          <a:rPr lang="en-US" altLang="zh-CN" sz="9600" b="0" i="1" smtClean="0">
                            <a:solidFill>
                              <a:srgbClr val="FF0000"/>
                            </a:solidFill>
                            <a:latin typeface="Cambria Math" panose="02040503050406030204" pitchFamily="18" charset="0"/>
                          </a:rPr>
                          <m:t>𝑗</m:t>
                        </m:r>
                        <m:r>
                          <a:rPr lang="en-US" altLang="zh-CN" sz="9600" b="0" i="1" smtClean="0">
                            <a:solidFill>
                              <a:srgbClr val="FF0000"/>
                            </a:solidFill>
                            <a:latin typeface="Cambria Math" panose="02040503050406030204" pitchFamily="18" charset="0"/>
                          </a:rPr>
                          <m:t>=1</m:t>
                        </m:r>
                      </m:sub>
                      <m:sup>
                        <m:r>
                          <a:rPr lang="en-US" altLang="zh-CN" sz="9600" b="0" i="1" smtClean="0">
                            <a:solidFill>
                              <a:srgbClr val="FF0000"/>
                            </a:solidFill>
                            <a:latin typeface="Cambria Math" panose="02040503050406030204" pitchFamily="18" charset="0"/>
                          </a:rPr>
                          <m:t>𝑝</m:t>
                        </m:r>
                      </m:sup>
                      <m:e>
                        <m:nary>
                          <m:naryPr>
                            <m:chr m:val="∑"/>
                            <m:limLoc m:val="subSup"/>
                            <m:ctrlPr>
                              <a:rPr lang="en-US" altLang="zh-CN" sz="9600" i="1" smtClean="0">
                                <a:solidFill>
                                  <a:srgbClr val="FF0000"/>
                                </a:solidFill>
                                <a:latin typeface="Cambria Math" panose="02040503050406030204" pitchFamily="18" charset="0"/>
                              </a:rPr>
                            </m:ctrlPr>
                          </m:naryPr>
                          <m:sub>
                            <m:r>
                              <m:rPr>
                                <m:brk m:alnAt="25"/>
                              </m:rPr>
                              <a:rPr lang="en-US" altLang="zh-CN" sz="9600" b="0" i="1" smtClean="0">
                                <a:solidFill>
                                  <a:srgbClr val="FF0000"/>
                                </a:solidFill>
                                <a:latin typeface="Cambria Math" panose="02040503050406030204" pitchFamily="18" charset="0"/>
                              </a:rPr>
                              <m:t>𝑖</m:t>
                            </m:r>
                            <m:r>
                              <a:rPr lang="en-US" altLang="zh-CN" sz="9600" b="0" i="1" smtClean="0">
                                <a:solidFill>
                                  <a:srgbClr val="FF0000"/>
                                </a:solidFill>
                                <a:latin typeface="Cambria Math" panose="02040503050406030204" pitchFamily="18" charset="0"/>
                              </a:rPr>
                              <m:t>=1</m:t>
                            </m:r>
                          </m:sub>
                          <m:sup>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𝑛</m:t>
                                </m:r>
                              </m:e>
                              <m:sub>
                                <m:r>
                                  <a:rPr lang="en-US" altLang="zh-CN" sz="9600" b="0" i="1" smtClean="0">
                                    <a:solidFill>
                                      <a:srgbClr val="FF0000"/>
                                    </a:solidFill>
                                    <a:latin typeface="Cambria Math" panose="02040503050406030204" pitchFamily="18" charset="0"/>
                                  </a:rPr>
                                  <m:t>𝑗</m:t>
                                </m:r>
                              </m:sub>
                            </m:sSub>
                          </m:sup>
                          <m:e>
                            <m:sSup>
                              <m:sSupPr>
                                <m:ctrlPr>
                                  <a:rPr lang="en-US" altLang="zh-CN" sz="9600" b="0" i="1" smtClean="0">
                                    <a:solidFill>
                                      <a:srgbClr val="FF0000"/>
                                    </a:solidFill>
                                    <a:latin typeface="Cambria Math" panose="02040503050406030204" pitchFamily="18" charset="0"/>
                                  </a:rPr>
                                </m:ctrlPr>
                              </m:sSupPr>
                              <m:e>
                                <m:d>
                                  <m:dPr>
                                    <m:ctrlPr>
                                      <a:rPr lang="en-US" altLang="zh-CN" sz="9600" b="0" i="1" smtClean="0">
                                        <a:solidFill>
                                          <a:srgbClr val="FF0000"/>
                                        </a:solidFill>
                                        <a:latin typeface="Cambria Math" panose="02040503050406030204" pitchFamily="18" charset="0"/>
                                      </a:rPr>
                                    </m:ctrlPr>
                                  </m:dPr>
                                  <m:e>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𝑋</m:t>
                                        </m:r>
                                      </m:e>
                                      <m:sub>
                                        <m:r>
                                          <a:rPr lang="en-US" altLang="zh-CN" sz="9600" b="0" i="1" smtClean="0">
                                            <a:solidFill>
                                              <a:srgbClr val="FF0000"/>
                                            </a:solidFill>
                                            <a:latin typeface="Cambria Math" panose="02040503050406030204" pitchFamily="18" charset="0"/>
                                          </a:rPr>
                                          <m:t>𝑖𝑗</m:t>
                                        </m:r>
                                      </m:sub>
                                    </m:sSub>
                                    <m:r>
                                      <a:rPr lang="en-US" altLang="zh-CN" sz="9600" b="0" i="1" smtClean="0">
                                        <a:solidFill>
                                          <a:srgbClr val="FF0000"/>
                                        </a:solidFill>
                                        <a:latin typeface="Cambria Math" panose="02040503050406030204" pitchFamily="18" charset="0"/>
                                      </a:rPr>
                                      <m:t>−</m:t>
                                    </m:r>
                                    <m:acc>
                                      <m:accPr>
                                        <m:chr m:val="̅"/>
                                        <m:ctrlPr>
                                          <a:rPr lang="en-US" altLang="zh-CN" sz="9600" b="0" i="1" smtClean="0">
                                            <a:solidFill>
                                              <a:srgbClr val="FF0000"/>
                                            </a:solidFill>
                                            <a:latin typeface="Cambria Math" panose="02040503050406030204" pitchFamily="18" charset="0"/>
                                          </a:rPr>
                                        </m:ctrlPr>
                                      </m:accPr>
                                      <m:e>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𝑋</m:t>
                                            </m:r>
                                          </m:e>
                                          <m:sub>
                                            <m:r>
                                              <a:rPr lang="en-US" altLang="zh-CN" sz="9600" b="0" i="1" smtClean="0">
                                                <a:solidFill>
                                                  <a:srgbClr val="FF0000"/>
                                                </a:solidFill>
                                                <a:latin typeface="Cambria Math" panose="02040503050406030204" pitchFamily="18" charset="0"/>
                                              </a:rPr>
                                              <m:t>.</m:t>
                                            </m:r>
                                            <m:r>
                                              <a:rPr lang="en-US" altLang="zh-CN" sz="9600" b="0" i="1" smtClean="0">
                                                <a:solidFill>
                                                  <a:srgbClr val="FF0000"/>
                                                </a:solidFill>
                                                <a:latin typeface="Cambria Math" panose="02040503050406030204" pitchFamily="18" charset="0"/>
                                              </a:rPr>
                                              <m:t>𝑗</m:t>
                                            </m:r>
                                          </m:sub>
                                        </m:sSub>
                                      </m:e>
                                    </m:acc>
                                  </m:e>
                                </m:d>
                              </m:e>
                              <m:sup>
                                <m:r>
                                  <a:rPr lang="en-US" altLang="zh-CN" sz="9600" b="0" i="1" smtClean="0">
                                    <a:solidFill>
                                      <a:srgbClr val="FF0000"/>
                                    </a:solidFill>
                                    <a:latin typeface="Cambria Math" panose="02040503050406030204" pitchFamily="18" charset="0"/>
                                  </a:rPr>
                                  <m:t>2</m:t>
                                </m:r>
                              </m:sup>
                            </m:sSup>
                          </m:e>
                        </m:nary>
                      </m:e>
                    </m:nary>
                  </m:oMath>
                </a14:m>
                <a:r>
                  <a:rPr lang="zh-CN" altLang="en-US" sz="9600" dirty="0"/>
                  <a:t>。</a:t>
                </a:r>
                <a14:m>
                  <m:oMath xmlns:m="http://schemas.openxmlformats.org/officeDocument/2006/math">
                    <m:acc>
                      <m:accPr>
                        <m:chr m:val="̅"/>
                        <m:ctrlPr>
                          <a:rPr lang="en-US" altLang="zh-CN" sz="7600" b="0" i="1" smtClean="0">
                            <a:latin typeface="Cambria Math" panose="02040503050406030204" pitchFamily="18" charset="0"/>
                          </a:rPr>
                        </m:ctrlPr>
                      </m:accPr>
                      <m:e>
                        <m:sSub>
                          <m:sSubPr>
                            <m:ctrlPr>
                              <a:rPr lang="en-US" altLang="zh-CN" sz="7600" b="0" i="1" smtClean="0">
                                <a:latin typeface="Cambria Math" panose="02040503050406030204" pitchFamily="18" charset="0"/>
                              </a:rPr>
                            </m:ctrlPr>
                          </m:sSubPr>
                          <m:e>
                            <m:r>
                              <a:rPr lang="en-US" altLang="zh-CN" sz="7600" b="0" i="1" smtClean="0">
                                <a:latin typeface="Cambria Math" panose="02040503050406030204" pitchFamily="18" charset="0"/>
                              </a:rPr>
                              <m:t>𝑋</m:t>
                            </m:r>
                          </m:e>
                          <m:sub>
                            <m:r>
                              <a:rPr lang="en-US" altLang="zh-CN" sz="7600" b="0" i="1" smtClean="0">
                                <a:latin typeface="Cambria Math" panose="02040503050406030204" pitchFamily="18" charset="0"/>
                              </a:rPr>
                              <m:t>.</m:t>
                            </m:r>
                            <m:r>
                              <a:rPr lang="en-US" altLang="zh-CN" sz="7600" b="0" i="1" smtClean="0">
                                <a:latin typeface="Cambria Math" panose="02040503050406030204" pitchFamily="18" charset="0"/>
                              </a:rPr>
                              <m:t>𝑗</m:t>
                            </m:r>
                          </m:sub>
                        </m:sSub>
                      </m:e>
                    </m:acc>
                  </m:oMath>
                </a14:m>
                <a:r>
                  <a:rPr lang="zh-CN" altLang="en-US" sz="7600" dirty="0"/>
                  <a:t>是第</a:t>
                </a:r>
                <a14:m>
                  <m:oMath xmlns:m="http://schemas.openxmlformats.org/officeDocument/2006/math">
                    <m:r>
                      <a:rPr lang="en-US" altLang="zh-CN" sz="7600" b="0" i="1" dirty="0" smtClean="0">
                        <a:latin typeface="Cambria Math" panose="02040503050406030204" pitchFamily="18" charset="0"/>
                      </a:rPr>
                      <m:t>𝑗</m:t>
                    </m:r>
                  </m:oMath>
                </a14:m>
                <a:r>
                  <a:rPr lang="zh-CN" altLang="en-US" sz="7600" dirty="0"/>
                  <a:t>个变量均值</a:t>
                </a:r>
                <a14:m>
                  <m:oMath xmlns:m="http://schemas.openxmlformats.org/officeDocument/2006/math">
                    <m:r>
                      <a:rPr lang="en-US" altLang="zh-CN" sz="7600" b="0" i="0" smtClean="0">
                        <a:latin typeface="Cambria Math" panose="02040503050406030204" pitchFamily="18" charset="0"/>
                      </a:rPr>
                      <m:t>=</m:t>
                    </m:r>
                    <m:f>
                      <m:fPr>
                        <m:ctrlPr>
                          <a:rPr lang="en-US" altLang="zh-CN" sz="7600" b="0" i="1" smtClean="0">
                            <a:latin typeface="Cambria Math" panose="02040503050406030204" pitchFamily="18" charset="0"/>
                          </a:rPr>
                        </m:ctrlPr>
                      </m:fPr>
                      <m:num>
                        <m:r>
                          <a:rPr lang="en-US" altLang="zh-CN" sz="7600" b="0" i="0" smtClean="0">
                            <a:latin typeface="Cambria Math" panose="02040503050406030204" pitchFamily="18" charset="0"/>
                          </a:rPr>
                          <m:t>1</m:t>
                        </m:r>
                      </m:num>
                      <m:den>
                        <m:sSub>
                          <m:sSubPr>
                            <m:ctrlPr>
                              <a:rPr lang="en-US" altLang="zh-CN" sz="7600" b="0" i="1" smtClean="0">
                                <a:latin typeface="Cambria Math" panose="02040503050406030204" pitchFamily="18" charset="0"/>
                              </a:rPr>
                            </m:ctrlPr>
                          </m:sSubPr>
                          <m:e>
                            <m:r>
                              <m:rPr>
                                <m:sty m:val="p"/>
                              </m:rPr>
                              <a:rPr lang="en-US" altLang="zh-CN" sz="7600" b="0" i="0" smtClean="0">
                                <a:latin typeface="Cambria Math" panose="02040503050406030204" pitchFamily="18" charset="0"/>
                              </a:rPr>
                              <m:t>n</m:t>
                            </m:r>
                          </m:e>
                          <m:sub>
                            <m:r>
                              <m:rPr>
                                <m:sty m:val="p"/>
                              </m:rPr>
                              <a:rPr lang="en-US" altLang="zh-CN" sz="7600" b="0" i="0" smtClean="0">
                                <a:latin typeface="Cambria Math" panose="02040503050406030204" pitchFamily="18" charset="0"/>
                              </a:rPr>
                              <m:t>j</m:t>
                            </m:r>
                          </m:sub>
                        </m:sSub>
                      </m:den>
                    </m:f>
                    <m:nary>
                      <m:naryPr>
                        <m:chr m:val="∑"/>
                        <m:limLoc m:val="subSup"/>
                        <m:ctrlPr>
                          <a:rPr lang="en-US" altLang="zh-CN" sz="7600" b="0" i="1" smtClean="0">
                            <a:latin typeface="Cambria Math" panose="02040503050406030204" pitchFamily="18" charset="0"/>
                          </a:rPr>
                        </m:ctrlPr>
                      </m:naryPr>
                      <m:sub>
                        <m:r>
                          <m:rPr>
                            <m:brk m:alnAt="25"/>
                          </m:rPr>
                          <a:rPr lang="en-US" altLang="zh-CN" sz="7600" b="0" i="1" smtClean="0">
                            <a:latin typeface="Cambria Math" panose="02040503050406030204" pitchFamily="18" charset="0"/>
                          </a:rPr>
                          <m:t>𝑖</m:t>
                        </m:r>
                        <m:r>
                          <a:rPr lang="en-US" altLang="zh-CN" sz="7600" b="0" i="1" smtClean="0">
                            <a:latin typeface="Cambria Math" panose="02040503050406030204" pitchFamily="18" charset="0"/>
                          </a:rPr>
                          <m:t>=1</m:t>
                        </m:r>
                      </m:sub>
                      <m:sup>
                        <m:sSub>
                          <m:sSubPr>
                            <m:ctrlPr>
                              <a:rPr lang="en-US" altLang="zh-CN" sz="7600" b="0" i="1" smtClean="0">
                                <a:latin typeface="Cambria Math" panose="02040503050406030204" pitchFamily="18" charset="0"/>
                              </a:rPr>
                            </m:ctrlPr>
                          </m:sSubPr>
                          <m:e>
                            <m:r>
                              <a:rPr lang="en-US" altLang="zh-CN" sz="7600" b="0" i="1" smtClean="0">
                                <a:latin typeface="Cambria Math" panose="02040503050406030204" pitchFamily="18" charset="0"/>
                              </a:rPr>
                              <m:t>𝑛</m:t>
                            </m:r>
                          </m:e>
                          <m:sub>
                            <m:r>
                              <a:rPr lang="en-US" altLang="zh-CN" sz="7600" b="0" i="1" smtClean="0">
                                <a:latin typeface="Cambria Math" panose="02040503050406030204" pitchFamily="18" charset="0"/>
                              </a:rPr>
                              <m:t>𝑗</m:t>
                            </m:r>
                          </m:sub>
                        </m:sSub>
                      </m:sup>
                      <m:e>
                        <m:sSub>
                          <m:sSubPr>
                            <m:ctrlPr>
                              <a:rPr lang="en-US" altLang="zh-CN" sz="7600" b="0" i="1" smtClean="0">
                                <a:latin typeface="Cambria Math" panose="02040503050406030204" pitchFamily="18" charset="0"/>
                              </a:rPr>
                            </m:ctrlPr>
                          </m:sSubPr>
                          <m:e>
                            <m:r>
                              <a:rPr lang="en-US" altLang="zh-CN" sz="7600" b="0" i="1" smtClean="0">
                                <a:latin typeface="Cambria Math" panose="02040503050406030204" pitchFamily="18" charset="0"/>
                              </a:rPr>
                              <m:t>𝑋</m:t>
                            </m:r>
                          </m:e>
                          <m:sub>
                            <m:r>
                              <a:rPr lang="en-US" altLang="zh-CN" sz="7600" b="0" i="1" smtClean="0">
                                <a:latin typeface="Cambria Math" panose="02040503050406030204" pitchFamily="18" charset="0"/>
                              </a:rPr>
                              <m:t>𝑖𝑗</m:t>
                            </m:r>
                          </m:sub>
                        </m:sSub>
                      </m:e>
                    </m:nary>
                    <m:r>
                      <a:rPr lang="zh-CN" altLang="en-US" sz="7600" i="1">
                        <a:latin typeface="Cambria Math" panose="02040503050406030204" pitchFamily="18" charset="0"/>
                      </a:rPr>
                      <m:t>，</m:t>
                    </m:r>
                  </m:oMath>
                </a14:m>
                <a:r>
                  <a:rPr lang="zh-CN" altLang="en-US" sz="7600" dirty="0"/>
                  <a:t>简称</a:t>
                </a:r>
                <a14:m>
                  <m:oMath xmlns:m="http://schemas.openxmlformats.org/officeDocument/2006/math">
                    <m:acc>
                      <m:accPr>
                        <m:chr m:val="̅"/>
                        <m:ctrlPr>
                          <a:rPr lang="zh-CN" altLang="en-US" sz="7600" i="1" smtClean="0">
                            <a:latin typeface="Cambria Math" panose="02040503050406030204" pitchFamily="18" charset="0"/>
                          </a:rPr>
                        </m:ctrlPr>
                      </m:accPr>
                      <m:e>
                        <m:sSub>
                          <m:sSubPr>
                            <m:ctrlPr>
                              <a:rPr lang="en-US" altLang="zh-CN" sz="7600" i="1">
                                <a:latin typeface="Cambria Math" panose="02040503050406030204" pitchFamily="18" charset="0"/>
                              </a:rPr>
                            </m:ctrlPr>
                          </m:sSubPr>
                          <m:e>
                            <m:r>
                              <m:rPr>
                                <m:sty m:val="p"/>
                              </m:rPr>
                              <a:rPr lang="en-US" altLang="zh-CN" sz="7600" i="1">
                                <a:latin typeface="Cambria Math" panose="02040503050406030204" pitchFamily="18" charset="0"/>
                              </a:rPr>
                              <m:t>X</m:t>
                            </m:r>
                          </m:e>
                          <m:sub>
                            <m:r>
                              <m:rPr>
                                <m:sty m:val="p"/>
                              </m:rPr>
                              <a:rPr lang="en-US" altLang="zh-CN" sz="7600" i="1">
                                <a:latin typeface="Cambria Math" panose="02040503050406030204" pitchFamily="18" charset="0"/>
                              </a:rPr>
                              <m:t>j</m:t>
                            </m:r>
                          </m:sub>
                        </m:sSub>
                      </m:e>
                    </m:acc>
                  </m:oMath>
                </a14:m>
                <a:r>
                  <a:rPr lang="zh-CN" altLang="en-US" sz="7600" dirty="0"/>
                  <a:t>。</a:t>
                </a:r>
                <a:endParaRPr lang="en-US" altLang="zh-CN" sz="7600" dirty="0"/>
              </a:p>
              <a:p>
                <a:pPr marL="0" indent="0">
                  <a:lnSpc>
                    <a:spcPct val="140000"/>
                  </a:lnSpc>
                  <a:spcBef>
                    <a:spcPts val="600"/>
                  </a:spcBef>
                  <a:buNone/>
                </a:pPr>
                <a:r>
                  <a:rPr lang="zh-CN" altLang="en-US" sz="9600" dirty="0"/>
                  <a:t>      对于总数据，我们使用总平均值</a:t>
                </a:r>
                <a14:m>
                  <m:oMath xmlns:m="http://schemas.openxmlformats.org/officeDocument/2006/math">
                    <m:acc>
                      <m:accPr>
                        <m:chr m:val="̅"/>
                        <m:ctrlPr>
                          <a:rPr lang="zh-CN" altLang="en-US" sz="9600" i="1" smtClean="0">
                            <a:latin typeface="Cambria Math" panose="02040503050406030204" pitchFamily="18" charset="0"/>
                          </a:rPr>
                        </m:ctrlPr>
                      </m:accPr>
                      <m:e>
                        <m:r>
                          <m:rPr>
                            <m:sty m:val="p"/>
                          </m:rPr>
                          <a:rPr lang="en-US" altLang="zh-CN" sz="9600" i="1">
                            <a:latin typeface="Cambria Math" panose="02040503050406030204" pitchFamily="18" charset="0"/>
                          </a:rPr>
                          <m:t>X</m:t>
                        </m:r>
                      </m:e>
                    </m:acc>
                  </m:oMath>
                </a14:m>
                <a:r>
                  <a:rPr lang="zh-CN" altLang="en-US" sz="9600" dirty="0"/>
                  <a:t>，并表示：</a:t>
                </a:r>
                <a:endParaRPr lang="en-US" altLang="zh-CN" sz="9600" dirty="0"/>
              </a:p>
              <a:p>
                <a:pPr marL="0" indent="0">
                  <a:lnSpc>
                    <a:spcPct val="140000"/>
                  </a:lnSpc>
                  <a:spcBef>
                    <a:spcPts val="600"/>
                  </a:spcBef>
                  <a:buNone/>
                </a:pPr>
                <a:r>
                  <a:rPr lang="zh-CN" altLang="en-US" sz="9600" dirty="0"/>
                  <a:t>      </a:t>
                </a:r>
                <a:r>
                  <a:rPr lang="zh-CN" altLang="en-US" sz="9600" dirty="0">
                    <a:solidFill>
                      <a:srgbClr val="FF0000"/>
                    </a:solidFill>
                  </a:rPr>
                  <a:t>总离差平方和</a:t>
                </a:r>
                <a:r>
                  <a:rPr lang="en-US" altLang="zh-CN" sz="9600" dirty="0">
                    <a:solidFill>
                      <a:srgbClr val="FF0000"/>
                    </a:solidFill>
                  </a:rPr>
                  <a:t>= </a:t>
                </a:r>
                <a14:m>
                  <m:oMath xmlns:m="http://schemas.openxmlformats.org/officeDocument/2006/math">
                    <m:nary>
                      <m:naryPr>
                        <m:chr m:val="∑"/>
                        <m:limLoc m:val="subSup"/>
                        <m:ctrlPr>
                          <a:rPr lang="en-US" altLang="zh-CN" sz="9600" i="1" smtClean="0">
                            <a:solidFill>
                              <a:srgbClr val="FF0000"/>
                            </a:solidFill>
                            <a:latin typeface="Cambria Math" panose="02040503050406030204" pitchFamily="18" charset="0"/>
                          </a:rPr>
                        </m:ctrlPr>
                      </m:naryPr>
                      <m:sub>
                        <m:r>
                          <m:rPr>
                            <m:brk m:alnAt="25"/>
                          </m:rPr>
                          <a:rPr lang="en-US" altLang="zh-CN" sz="9600" b="0" i="1" smtClean="0">
                            <a:solidFill>
                              <a:srgbClr val="FF0000"/>
                            </a:solidFill>
                            <a:latin typeface="Cambria Math" panose="02040503050406030204" pitchFamily="18" charset="0"/>
                          </a:rPr>
                          <m:t>𝑗</m:t>
                        </m:r>
                        <m:r>
                          <a:rPr lang="en-US" altLang="zh-CN" sz="9600" b="0" i="1" smtClean="0">
                            <a:solidFill>
                              <a:srgbClr val="FF0000"/>
                            </a:solidFill>
                            <a:latin typeface="Cambria Math" panose="02040503050406030204" pitchFamily="18" charset="0"/>
                          </a:rPr>
                          <m:t>=1</m:t>
                        </m:r>
                      </m:sub>
                      <m:sup>
                        <m:r>
                          <a:rPr lang="en-US" altLang="zh-CN" sz="9600" b="0" i="1" smtClean="0">
                            <a:solidFill>
                              <a:srgbClr val="FF0000"/>
                            </a:solidFill>
                            <a:latin typeface="Cambria Math" panose="02040503050406030204" pitchFamily="18" charset="0"/>
                          </a:rPr>
                          <m:t>𝑝</m:t>
                        </m:r>
                      </m:sup>
                      <m:e>
                        <m:nary>
                          <m:naryPr>
                            <m:chr m:val="∑"/>
                            <m:limLoc m:val="subSup"/>
                            <m:ctrlPr>
                              <a:rPr lang="en-US" altLang="zh-CN" sz="9600" i="1" smtClean="0">
                                <a:solidFill>
                                  <a:srgbClr val="FF0000"/>
                                </a:solidFill>
                                <a:latin typeface="Cambria Math" panose="02040503050406030204" pitchFamily="18" charset="0"/>
                              </a:rPr>
                            </m:ctrlPr>
                          </m:naryPr>
                          <m:sub>
                            <m:r>
                              <m:rPr>
                                <m:brk m:alnAt="25"/>
                              </m:rPr>
                              <a:rPr lang="en-US" altLang="zh-CN" sz="9600" b="0" i="1" smtClean="0">
                                <a:solidFill>
                                  <a:srgbClr val="FF0000"/>
                                </a:solidFill>
                                <a:latin typeface="Cambria Math" panose="02040503050406030204" pitchFamily="18" charset="0"/>
                              </a:rPr>
                              <m:t>𝑖</m:t>
                            </m:r>
                            <m:r>
                              <a:rPr lang="en-US" altLang="zh-CN" sz="9600" b="0" i="1" smtClean="0">
                                <a:solidFill>
                                  <a:srgbClr val="FF0000"/>
                                </a:solidFill>
                                <a:latin typeface="Cambria Math" panose="02040503050406030204" pitchFamily="18" charset="0"/>
                              </a:rPr>
                              <m:t>=1</m:t>
                            </m:r>
                          </m:sub>
                          <m:sup>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𝑛</m:t>
                                </m:r>
                              </m:e>
                              <m:sub>
                                <m:r>
                                  <a:rPr lang="en-US" altLang="zh-CN" sz="9600" b="0" i="1" smtClean="0">
                                    <a:solidFill>
                                      <a:srgbClr val="FF0000"/>
                                    </a:solidFill>
                                    <a:latin typeface="Cambria Math" panose="02040503050406030204" pitchFamily="18" charset="0"/>
                                  </a:rPr>
                                  <m:t>𝑗</m:t>
                                </m:r>
                              </m:sub>
                            </m:sSub>
                          </m:sup>
                          <m:e>
                            <m:sSup>
                              <m:sSupPr>
                                <m:ctrlPr>
                                  <a:rPr lang="en-US" altLang="zh-CN" sz="9600" b="0" i="1" smtClean="0">
                                    <a:solidFill>
                                      <a:srgbClr val="FF0000"/>
                                    </a:solidFill>
                                    <a:latin typeface="Cambria Math" panose="02040503050406030204" pitchFamily="18" charset="0"/>
                                  </a:rPr>
                                </m:ctrlPr>
                              </m:sSupPr>
                              <m:e>
                                <m:d>
                                  <m:dPr>
                                    <m:ctrlPr>
                                      <a:rPr lang="en-US" altLang="zh-CN" sz="9600" b="0" i="1" smtClean="0">
                                        <a:solidFill>
                                          <a:srgbClr val="FF0000"/>
                                        </a:solidFill>
                                        <a:latin typeface="Cambria Math" panose="02040503050406030204" pitchFamily="18" charset="0"/>
                                      </a:rPr>
                                    </m:ctrlPr>
                                  </m:dPr>
                                  <m:e>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𝑋</m:t>
                                        </m:r>
                                      </m:e>
                                      <m:sub>
                                        <m:r>
                                          <a:rPr lang="en-US" altLang="zh-CN" sz="9600" b="0" i="1" smtClean="0">
                                            <a:solidFill>
                                              <a:srgbClr val="FF0000"/>
                                            </a:solidFill>
                                            <a:latin typeface="Cambria Math" panose="02040503050406030204" pitchFamily="18" charset="0"/>
                                          </a:rPr>
                                          <m:t>𝑖𝑗</m:t>
                                        </m:r>
                                      </m:sub>
                                    </m:sSub>
                                    <m:r>
                                      <a:rPr lang="en-US" altLang="zh-CN" sz="9600" b="0" i="1" smtClean="0">
                                        <a:solidFill>
                                          <a:srgbClr val="FF0000"/>
                                        </a:solidFill>
                                        <a:latin typeface="Cambria Math" panose="02040503050406030204" pitchFamily="18" charset="0"/>
                                      </a:rPr>
                                      <m:t>−</m:t>
                                    </m:r>
                                    <m:acc>
                                      <m:accPr>
                                        <m:chr m:val="̅"/>
                                        <m:ctrlPr>
                                          <a:rPr lang="en-US" altLang="zh-CN" sz="9600" b="0" i="1" smtClean="0">
                                            <a:solidFill>
                                              <a:srgbClr val="FF0000"/>
                                            </a:solidFill>
                                            <a:latin typeface="Cambria Math" panose="02040503050406030204" pitchFamily="18" charset="0"/>
                                          </a:rPr>
                                        </m:ctrlPr>
                                      </m:accPr>
                                      <m:e>
                                        <m:r>
                                          <a:rPr lang="en-US" altLang="zh-CN" sz="9600" b="0" i="1" smtClean="0">
                                            <a:solidFill>
                                              <a:srgbClr val="FF0000"/>
                                            </a:solidFill>
                                            <a:latin typeface="Cambria Math" panose="02040503050406030204" pitchFamily="18" charset="0"/>
                                          </a:rPr>
                                          <m:t>𝑋</m:t>
                                        </m:r>
                                      </m:e>
                                    </m:acc>
                                  </m:e>
                                </m:d>
                              </m:e>
                              <m:sup>
                                <m:r>
                                  <a:rPr lang="en-US" altLang="zh-CN" sz="9600" b="0" i="1" smtClean="0">
                                    <a:solidFill>
                                      <a:srgbClr val="FF0000"/>
                                    </a:solidFill>
                                    <a:latin typeface="Cambria Math" panose="02040503050406030204" pitchFamily="18" charset="0"/>
                                  </a:rPr>
                                  <m:t>2</m:t>
                                </m:r>
                              </m:sup>
                            </m:sSup>
                          </m:e>
                        </m:nary>
                      </m:e>
                    </m:nary>
                    <m:r>
                      <a:rPr lang="zh-CN" altLang="en-US" sz="9600" i="1">
                        <a:latin typeface="Cambria Math" panose="02040503050406030204" pitchFamily="18" charset="0"/>
                      </a:rPr>
                      <m:t>。</m:t>
                    </m:r>
                  </m:oMath>
                </a14:m>
                <a:endParaRPr lang="en-US" altLang="zh-CN" sz="9600" dirty="0"/>
              </a:p>
              <a:p>
                <a:pPr marL="0" indent="0">
                  <a:lnSpc>
                    <a:spcPct val="140000"/>
                  </a:lnSpc>
                  <a:spcBef>
                    <a:spcPts val="600"/>
                  </a:spcBef>
                  <a:buNone/>
                </a:pPr>
                <a:r>
                  <a:rPr lang="zh-CN" altLang="en-US" sz="9600" dirty="0"/>
                  <a:t>      各组均值之间的变差称为组间离差平方和，也称为处理效应。表示为：</a:t>
                </a:r>
                <a:endParaRPr lang="en-US" altLang="zh-CN" sz="9600" dirty="0"/>
              </a:p>
              <a:p>
                <a:pPr marL="0" indent="0">
                  <a:lnSpc>
                    <a:spcPct val="140000"/>
                  </a:lnSpc>
                  <a:spcBef>
                    <a:spcPts val="600"/>
                  </a:spcBef>
                  <a:buNone/>
                </a:pPr>
                <a:r>
                  <a:rPr lang="zh-CN" altLang="en-US" sz="9600" dirty="0"/>
                  <a:t>      </a:t>
                </a:r>
                <a:r>
                  <a:rPr lang="zh-CN" altLang="en-US" sz="9600" dirty="0">
                    <a:solidFill>
                      <a:srgbClr val="FF0000"/>
                    </a:solidFill>
                  </a:rPr>
                  <a:t>组间离差平方和</a:t>
                </a:r>
                <a:r>
                  <a:rPr lang="en-US" altLang="zh-CN" sz="9600" dirty="0">
                    <a:solidFill>
                      <a:srgbClr val="FF0000"/>
                    </a:solidFill>
                  </a:rPr>
                  <a:t>=</a:t>
                </a:r>
                <a14:m>
                  <m:oMath xmlns:m="http://schemas.openxmlformats.org/officeDocument/2006/math">
                    <m:nary>
                      <m:naryPr>
                        <m:chr m:val="∑"/>
                        <m:limLoc m:val="subSup"/>
                        <m:supHide m:val="on"/>
                        <m:ctrlPr>
                          <a:rPr lang="en-US" altLang="zh-CN" sz="9600" b="0" i="1" smtClean="0">
                            <a:solidFill>
                              <a:srgbClr val="FF0000"/>
                            </a:solidFill>
                            <a:latin typeface="Cambria Math" panose="02040503050406030204" pitchFamily="18" charset="0"/>
                          </a:rPr>
                        </m:ctrlPr>
                      </m:naryPr>
                      <m:sub>
                        <m:r>
                          <m:rPr>
                            <m:brk m:alnAt="9"/>
                          </m:rPr>
                          <a:rPr lang="en-US" altLang="zh-CN" sz="9600" b="0" i="1" smtClean="0">
                            <a:solidFill>
                              <a:srgbClr val="FF0000"/>
                            </a:solidFill>
                            <a:latin typeface="Cambria Math" panose="02040503050406030204" pitchFamily="18" charset="0"/>
                          </a:rPr>
                          <m:t>𝑗</m:t>
                        </m:r>
                      </m:sub>
                      <m:sup/>
                      <m:e>
                        <m:nary>
                          <m:naryPr>
                            <m:chr m:val="∑"/>
                            <m:limLoc m:val="subSup"/>
                            <m:supHide m:val="on"/>
                            <m:ctrlPr>
                              <a:rPr lang="en-US" altLang="zh-CN" sz="9600" i="1">
                                <a:solidFill>
                                  <a:srgbClr val="FF0000"/>
                                </a:solidFill>
                                <a:latin typeface="Cambria Math" panose="02040503050406030204" pitchFamily="18" charset="0"/>
                              </a:rPr>
                            </m:ctrlPr>
                          </m:naryPr>
                          <m:sub>
                            <m:r>
                              <m:rPr>
                                <m:brk m:alnAt="9"/>
                              </m:rPr>
                              <a:rPr lang="en-US" altLang="zh-CN" sz="9600" i="1">
                                <a:solidFill>
                                  <a:srgbClr val="FF0000"/>
                                </a:solidFill>
                                <a:latin typeface="Cambria Math" panose="02040503050406030204" pitchFamily="18" charset="0"/>
                              </a:rPr>
                              <m:t>𝑖</m:t>
                            </m:r>
                          </m:sub>
                          <m:sup/>
                          <m:e>
                            <m:sSup>
                              <m:sSupPr>
                                <m:ctrlPr>
                                  <a:rPr lang="en-US" altLang="zh-CN" sz="9600" i="1">
                                    <a:solidFill>
                                      <a:srgbClr val="FF0000"/>
                                    </a:solidFill>
                                    <a:latin typeface="Cambria Math" panose="02040503050406030204" pitchFamily="18" charset="0"/>
                                  </a:rPr>
                                </m:ctrlPr>
                              </m:sSupPr>
                              <m:e>
                                <m:d>
                                  <m:dPr>
                                    <m:ctrlPr>
                                      <a:rPr lang="en-US" altLang="zh-CN" sz="9600" i="1">
                                        <a:solidFill>
                                          <a:srgbClr val="FF0000"/>
                                        </a:solidFill>
                                        <a:latin typeface="Cambria Math" panose="02040503050406030204" pitchFamily="18" charset="0"/>
                                      </a:rPr>
                                    </m:ctrlPr>
                                  </m:dPr>
                                  <m:e>
                                    <m:acc>
                                      <m:accPr>
                                        <m:chr m:val="̅"/>
                                        <m:ctrlPr>
                                          <a:rPr lang="en-US" altLang="zh-CN" sz="9600" i="1">
                                            <a:solidFill>
                                              <a:srgbClr val="FF0000"/>
                                            </a:solidFill>
                                            <a:latin typeface="Cambria Math" panose="02040503050406030204" pitchFamily="18" charset="0"/>
                                          </a:rPr>
                                        </m:ctrlPr>
                                      </m:accPr>
                                      <m:e>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𝑋</m:t>
                                            </m:r>
                                          </m:e>
                                          <m:sub>
                                            <m:r>
                                              <a:rPr lang="en-US" altLang="zh-CN" sz="9600" i="1">
                                                <a:solidFill>
                                                  <a:srgbClr val="FF0000"/>
                                                </a:solidFill>
                                                <a:latin typeface="Cambria Math" panose="02040503050406030204" pitchFamily="18" charset="0"/>
                                              </a:rPr>
                                              <m:t>.</m:t>
                                            </m:r>
                                            <m:r>
                                              <a:rPr lang="en-US" altLang="zh-CN" sz="9600" i="1">
                                                <a:solidFill>
                                                  <a:srgbClr val="FF0000"/>
                                                </a:solidFill>
                                                <a:latin typeface="Cambria Math" panose="02040503050406030204" pitchFamily="18" charset="0"/>
                                              </a:rPr>
                                              <m:t>𝑗</m:t>
                                            </m:r>
                                          </m:sub>
                                        </m:sSub>
                                      </m:e>
                                    </m:acc>
                                    <m:r>
                                      <m:rPr>
                                        <m:brk m:alnAt="9"/>
                                      </m:rPr>
                                      <a:rPr lang="en-US" altLang="zh-CN" sz="9600" i="1">
                                        <a:solidFill>
                                          <a:srgbClr val="FF0000"/>
                                        </a:solidFill>
                                        <a:latin typeface="Cambria Math" panose="02040503050406030204" pitchFamily="18" charset="0"/>
                                      </a:rPr>
                                      <m:t>−</m:t>
                                    </m:r>
                                    <m:acc>
                                      <m:accPr>
                                        <m:chr m:val="̅"/>
                                        <m:ctrlPr>
                                          <a:rPr lang="en-US" altLang="zh-CN" sz="9600" i="1">
                                            <a:solidFill>
                                              <a:srgbClr val="FF0000"/>
                                            </a:solidFill>
                                            <a:latin typeface="Cambria Math" panose="02040503050406030204" pitchFamily="18" charset="0"/>
                                          </a:rPr>
                                        </m:ctrlPr>
                                      </m:accPr>
                                      <m:e>
                                        <m:r>
                                          <a:rPr lang="en-US" altLang="zh-CN" sz="9600" i="1">
                                            <a:solidFill>
                                              <a:srgbClr val="FF0000"/>
                                            </a:solidFill>
                                            <a:latin typeface="Cambria Math" panose="02040503050406030204" pitchFamily="18" charset="0"/>
                                          </a:rPr>
                                          <m:t>𝑋</m:t>
                                        </m:r>
                                      </m:e>
                                    </m:acc>
                                  </m:e>
                                </m:d>
                              </m:e>
                              <m:sup>
                                <m:r>
                                  <a:rPr lang="en-US" altLang="zh-CN" sz="9600" i="1">
                                    <a:solidFill>
                                      <a:srgbClr val="FF0000"/>
                                    </a:solidFill>
                                    <a:latin typeface="Cambria Math" panose="02040503050406030204" pitchFamily="18" charset="0"/>
                                  </a:rPr>
                                  <m:t>2</m:t>
                                </m:r>
                              </m:sup>
                            </m:sSup>
                          </m:e>
                        </m:nary>
                      </m:e>
                    </m:nary>
                    <m:r>
                      <a:rPr lang="en-US" altLang="zh-CN" sz="9600" b="0" i="1" smtClean="0">
                        <a:solidFill>
                          <a:srgbClr val="FF0000"/>
                        </a:solidFill>
                        <a:latin typeface="Cambria Math" panose="02040503050406030204" pitchFamily="18" charset="0"/>
                      </a:rPr>
                      <m:t>=</m:t>
                    </m:r>
                    <m:nary>
                      <m:naryPr>
                        <m:chr m:val="∑"/>
                        <m:limLoc m:val="subSup"/>
                        <m:supHide m:val="on"/>
                        <m:ctrlPr>
                          <a:rPr lang="en-US" altLang="zh-CN" sz="9600" b="0" i="1" smtClean="0">
                            <a:solidFill>
                              <a:srgbClr val="FF0000"/>
                            </a:solidFill>
                            <a:latin typeface="Cambria Math" panose="02040503050406030204" pitchFamily="18" charset="0"/>
                          </a:rPr>
                        </m:ctrlPr>
                      </m:naryPr>
                      <m:sub>
                        <m:r>
                          <m:rPr>
                            <m:brk m:alnAt="9"/>
                          </m:rPr>
                          <a:rPr lang="en-US" altLang="zh-CN" sz="9600" b="0" i="1" smtClean="0">
                            <a:solidFill>
                              <a:srgbClr val="FF0000"/>
                            </a:solidFill>
                            <a:latin typeface="Cambria Math" panose="02040503050406030204" pitchFamily="18" charset="0"/>
                          </a:rPr>
                          <m:t>𝑗</m:t>
                        </m:r>
                      </m:sub>
                      <m:sup/>
                      <m:e>
                        <m:sSub>
                          <m:sSubPr>
                            <m:ctrlPr>
                              <a:rPr lang="en-US" altLang="zh-CN" sz="9600" b="0" i="1" smtClean="0">
                                <a:solidFill>
                                  <a:srgbClr val="FF0000"/>
                                </a:solidFill>
                                <a:latin typeface="Cambria Math" panose="02040503050406030204" pitchFamily="18" charset="0"/>
                              </a:rPr>
                            </m:ctrlPr>
                          </m:sSubPr>
                          <m:e>
                            <m:r>
                              <a:rPr lang="en-US" altLang="zh-CN" sz="9600" b="0" i="1" smtClean="0">
                                <a:solidFill>
                                  <a:srgbClr val="FF0000"/>
                                </a:solidFill>
                                <a:latin typeface="Cambria Math" panose="02040503050406030204" pitchFamily="18" charset="0"/>
                              </a:rPr>
                              <m:t>𝑛</m:t>
                            </m:r>
                          </m:e>
                          <m:sub>
                            <m:r>
                              <a:rPr lang="en-US" altLang="zh-CN" sz="9600" b="0" i="1" smtClean="0">
                                <a:solidFill>
                                  <a:srgbClr val="FF0000"/>
                                </a:solidFill>
                                <a:latin typeface="Cambria Math" panose="02040503050406030204" pitchFamily="18" charset="0"/>
                              </a:rPr>
                              <m:t>𝑗</m:t>
                            </m:r>
                          </m:sub>
                        </m:sSub>
                        <m:sSup>
                          <m:sSupPr>
                            <m:ctrlPr>
                              <a:rPr lang="en-US" altLang="zh-CN" sz="9600" i="1">
                                <a:solidFill>
                                  <a:srgbClr val="FF0000"/>
                                </a:solidFill>
                                <a:latin typeface="Cambria Math" panose="02040503050406030204" pitchFamily="18" charset="0"/>
                              </a:rPr>
                            </m:ctrlPr>
                          </m:sSupPr>
                          <m:e>
                            <m:d>
                              <m:dPr>
                                <m:ctrlPr>
                                  <a:rPr lang="en-US" altLang="zh-CN" sz="9600" i="1">
                                    <a:solidFill>
                                      <a:srgbClr val="FF0000"/>
                                    </a:solidFill>
                                    <a:latin typeface="Cambria Math" panose="02040503050406030204" pitchFamily="18" charset="0"/>
                                  </a:rPr>
                                </m:ctrlPr>
                              </m:dPr>
                              <m:e>
                                <m:acc>
                                  <m:accPr>
                                    <m:chr m:val="̅"/>
                                    <m:ctrlPr>
                                      <a:rPr lang="en-US" altLang="zh-CN" sz="9600" i="1">
                                        <a:solidFill>
                                          <a:srgbClr val="FF0000"/>
                                        </a:solidFill>
                                        <a:latin typeface="Cambria Math" panose="02040503050406030204" pitchFamily="18" charset="0"/>
                                      </a:rPr>
                                    </m:ctrlPr>
                                  </m:accPr>
                                  <m:e>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𝑋</m:t>
                                        </m:r>
                                      </m:e>
                                      <m:sub>
                                        <m:r>
                                          <a:rPr lang="en-US" altLang="zh-CN" sz="9600" i="1">
                                            <a:solidFill>
                                              <a:srgbClr val="FF0000"/>
                                            </a:solidFill>
                                            <a:latin typeface="Cambria Math" panose="02040503050406030204" pitchFamily="18" charset="0"/>
                                          </a:rPr>
                                          <m:t>.</m:t>
                                        </m:r>
                                        <m:r>
                                          <a:rPr lang="en-US" altLang="zh-CN" sz="9600" i="1">
                                            <a:solidFill>
                                              <a:srgbClr val="FF0000"/>
                                            </a:solidFill>
                                            <a:latin typeface="Cambria Math" panose="02040503050406030204" pitchFamily="18" charset="0"/>
                                          </a:rPr>
                                          <m:t>𝑗</m:t>
                                        </m:r>
                                      </m:sub>
                                    </m:sSub>
                                  </m:e>
                                </m:acc>
                                <m:r>
                                  <m:rPr>
                                    <m:brk m:alnAt="9"/>
                                  </m:rPr>
                                  <a:rPr lang="en-US" altLang="zh-CN" sz="9600" i="1">
                                    <a:solidFill>
                                      <a:srgbClr val="FF0000"/>
                                    </a:solidFill>
                                    <a:latin typeface="Cambria Math" panose="02040503050406030204" pitchFamily="18" charset="0"/>
                                  </a:rPr>
                                  <m:t>−</m:t>
                                </m:r>
                                <m:acc>
                                  <m:accPr>
                                    <m:chr m:val="̅"/>
                                    <m:ctrlPr>
                                      <a:rPr lang="en-US" altLang="zh-CN" sz="9600" i="1">
                                        <a:solidFill>
                                          <a:srgbClr val="FF0000"/>
                                        </a:solidFill>
                                        <a:latin typeface="Cambria Math" panose="02040503050406030204" pitchFamily="18" charset="0"/>
                                      </a:rPr>
                                    </m:ctrlPr>
                                  </m:accPr>
                                  <m:e>
                                    <m:r>
                                      <a:rPr lang="en-US" altLang="zh-CN" sz="9600" i="1">
                                        <a:solidFill>
                                          <a:srgbClr val="FF0000"/>
                                        </a:solidFill>
                                        <a:latin typeface="Cambria Math" panose="02040503050406030204" pitchFamily="18" charset="0"/>
                                      </a:rPr>
                                      <m:t>𝑋</m:t>
                                    </m:r>
                                  </m:e>
                                </m:acc>
                              </m:e>
                            </m:d>
                          </m:e>
                          <m:sup>
                            <m:r>
                              <a:rPr lang="en-US" altLang="zh-CN" sz="9600" i="1">
                                <a:solidFill>
                                  <a:srgbClr val="FF0000"/>
                                </a:solidFill>
                                <a:latin typeface="Cambria Math" panose="02040503050406030204" pitchFamily="18" charset="0"/>
                              </a:rPr>
                              <m:t>2</m:t>
                            </m:r>
                          </m:sup>
                        </m:sSup>
                      </m:e>
                    </m:nary>
                  </m:oMath>
                </a14:m>
                <a:r>
                  <a:rPr lang="zh-CN" altLang="en-US" sz="9600" dirty="0"/>
                  <a:t>。</a:t>
                </a:r>
                <a:endParaRPr lang="en-US" altLang="zh-CN" sz="9600" dirty="0"/>
              </a:p>
              <a:p>
                <a:pPr marL="0" indent="0" algn="ctr">
                  <a:lnSpc>
                    <a:spcPct val="140000"/>
                  </a:lnSpc>
                  <a:spcBef>
                    <a:spcPts val="1200"/>
                  </a:spcBef>
                  <a:buNone/>
                </a:pPr>
                <a:r>
                  <a:rPr lang="zh-CN" altLang="en-US" sz="11200" dirty="0">
                    <a:solidFill>
                      <a:srgbClr val="FF0000"/>
                    </a:solidFill>
                  </a:rPr>
                  <a:t>总变异</a:t>
                </a:r>
                <a:r>
                  <a:rPr lang="en-US" altLang="zh-CN" sz="11200" dirty="0">
                    <a:solidFill>
                      <a:srgbClr val="FF0000"/>
                    </a:solidFill>
                  </a:rPr>
                  <a:t>=</a:t>
                </a:r>
                <a:r>
                  <a:rPr lang="zh-CN" altLang="en-US" sz="11200" dirty="0">
                    <a:solidFill>
                      <a:srgbClr val="FF0000"/>
                    </a:solidFill>
                  </a:rPr>
                  <a:t>等于组内变异</a:t>
                </a:r>
                <a:r>
                  <a:rPr lang="en-US" altLang="zh-CN" sz="11200" dirty="0">
                    <a:solidFill>
                      <a:srgbClr val="FF0000"/>
                    </a:solidFill>
                  </a:rPr>
                  <a:t>+</a:t>
                </a:r>
                <a:r>
                  <a:rPr lang="zh-CN" altLang="en-US" sz="11200" dirty="0">
                    <a:solidFill>
                      <a:srgbClr val="FF0000"/>
                    </a:solidFill>
                  </a:rPr>
                  <a:t>组间变异</a:t>
                </a:r>
                <a:endParaRPr lang="en-US" altLang="zh-CN" sz="11200" dirty="0">
                  <a:solidFill>
                    <a:srgbClr val="FF0000"/>
                  </a:solidFill>
                </a:endParaRPr>
              </a:p>
            </p:txBody>
          </p:sp>
        </mc:Choice>
        <mc:Fallback xmlns="">
          <p:sp>
            <p:nvSpPr>
              <p:cNvPr id="3" name="内容占位符 2">
                <a:extLst>
                  <a:ext uri="{FF2B5EF4-FFF2-40B4-BE49-F238E27FC236}">
                    <a16:creationId xmlns:a16="http://schemas.microsoft.com/office/drawing/2014/main" id="{DBB9FB01-3F75-143A-ADBB-1D6BEF23A551}"/>
                  </a:ext>
                </a:extLst>
              </p:cNvPr>
              <p:cNvSpPr>
                <a:spLocks noGrp="1" noRot="1" noChangeAspect="1" noMove="1" noResize="1" noEditPoints="1" noAdjustHandles="1" noChangeArrowheads="1" noChangeShapeType="1" noTextEdit="1"/>
              </p:cNvSpPr>
              <p:nvPr>
                <p:ph idx="1"/>
              </p:nvPr>
            </p:nvSpPr>
            <p:spPr>
              <a:xfrm>
                <a:off x="777239" y="1825625"/>
                <a:ext cx="11558693" cy="6310842"/>
              </a:xfrm>
              <a:blipFill>
                <a:blip r:embed="rId3"/>
                <a:stretch>
                  <a:fillRect l="-1054" t="-1448" r="-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164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26A2-5282-E1AA-5D6E-691DDD9DDA5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50878D6-72B8-EF81-6B9C-5D7A5E62DFB7}"/>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286602-3898-1D3C-8DD3-DEB9396D31F3}"/>
                  </a:ext>
                </a:extLst>
              </p:cNvPr>
              <p:cNvSpPr>
                <a:spLocks noGrp="1"/>
              </p:cNvSpPr>
              <p:nvPr>
                <p:ph idx="1"/>
              </p:nvPr>
            </p:nvSpPr>
            <p:spPr>
              <a:xfrm>
                <a:off x="777240" y="1825625"/>
                <a:ext cx="10659110" cy="5100108"/>
              </a:xfrm>
            </p:spPr>
            <p:txBody>
              <a:bodyPr>
                <a:normAutofit/>
              </a:bodyPr>
              <a:lstStyle/>
              <a:p>
                <a:pPr marL="0" indent="0">
                  <a:buNone/>
                </a:pPr>
                <a:r>
                  <a:rPr lang="zh-CN" altLang="en-US" sz="2800" dirty="0">
                    <a:solidFill>
                      <a:srgbClr val="0033CC"/>
                    </a:solidFill>
                  </a:rPr>
                  <a:t>方差分析的基本原理</a:t>
                </a:r>
                <a:endParaRPr lang="en-US" altLang="zh-CN" sz="2800" dirty="0">
                  <a:solidFill>
                    <a:srgbClr val="0033CC"/>
                  </a:solidFill>
                </a:endParaRPr>
              </a:p>
              <a:p>
                <a:pPr marL="0" indent="0">
                  <a:buNone/>
                </a:pPr>
                <a:r>
                  <a:rPr lang="zh-CN" altLang="en-US" dirty="0"/>
                  <a:t>      由于模型中包含独立同分布、共同方差为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a:t>的误差项，用每个组内离差平方和项（若正态化）估计</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zh-CN" altLang="en-US" dirty="0"/>
                  <a:t>，因此，组内离差平方和为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dirty="0"/>
                  <a:t>的估计。同样，在均值相等的原假设下，组间离差平方和亦为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dirty="0"/>
                  <a:t>的估计。</a:t>
                </a:r>
                <a:endParaRPr lang="en-US" altLang="zh-CN" dirty="0"/>
              </a:p>
              <a:p>
                <a:pPr marL="0" indent="0">
                  <a:buNone/>
                </a:pPr>
                <a:r>
                  <a:rPr lang="zh-CN" altLang="en-US" dirty="0"/>
                  <a:t>      为了比较不同的方差估计之间的差异，使用如下定义的</a:t>
                </a:r>
                <a:r>
                  <a:rPr lang="en-US" altLang="zh-CN" dirty="0"/>
                  <a:t>F</a:t>
                </a:r>
                <a:r>
                  <a:rPr lang="zh-CN" altLang="en-US" dirty="0"/>
                  <a:t>统计量。</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组</m:t>
                          </m:r>
                          <m:r>
                            <a:rPr lang="zh-CN" altLang="en-US" i="1" smtClean="0">
                              <a:latin typeface="Cambria Math" panose="02040503050406030204" pitchFamily="18" charset="0"/>
                            </a:rPr>
                            <m:t>间</m:t>
                          </m:r>
                          <m:r>
                            <a:rPr lang="zh-CN" altLang="en-US" i="1">
                              <a:latin typeface="Cambria Math" panose="02040503050406030204" pitchFamily="18" charset="0"/>
                            </a:rPr>
                            <m:t>变异</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组内变异</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den>
                      </m:f>
                    </m:oMath>
                  </m:oMathPara>
                </a14:m>
                <a:endParaRPr lang="en-US" altLang="zh-CN" dirty="0"/>
              </a:p>
              <a:p>
                <a:pPr marL="0" indent="0">
                  <a:buNone/>
                </a:pPr>
                <a:r>
                  <a:rPr lang="zh-CN" altLang="en-US" dirty="0"/>
                  <a:t>      离差平方和被它们各自的自由度相除（例如，组内离差平方和使用了</a:t>
                </a:r>
                <a:r>
                  <a:rPr lang="en-US" altLang="zh-CN" dirty="0"/>
                  <a:t>k</a:t>
                </a:r>
                <a:r>
                  <a:rPr lang="zh-CN" altLang="en-US" dirty="0"/>
                  <a:t>个估计的均值</a:t>
                </a:r>
                <a14:m>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𝑖</m:t>
                            </m:r>
                          </m:sub>
                        </m:sSub>
                      </m:e>
                    </m:acc>
                  </m:oMath>
                </a14:m>
                <a:r>
                  <a:rPr lang="zh-CN" altLang="en-US" dirty="0"/>
                  <a:t>，所以有</a:t>
                </a:r>
                <a:r>
                  <a:rPr lang="en-US" altLang="zh-CN" dirty="0"/>
                  <a:t>n-k</a:t>
                </a:r>
                <a:r>
                  <a:rPr lang="zh-CN" altLang="en-US" dirty="0"/>
                  <a:t>个自由度</a:t>
                </a:r>
                <a:r>
                  <a:rPr lang="en-US" altLang="zh-CN" dirty="0"/>
                  <a:t>)</a:t>
                </a:r>
                <a:r>
                  <a:rPr lang="zh-CN" altLang="en-US" dirty="0"/>
                  <a:t>，这样的正态化叫作均方和。</a:t>
                </a:r>
                <a:endParaRPr lang="en-US" altLang="zh-CN" dirty="0"/>
              </a:p>
              <a:p>
                <a:pPr marL="0" indent="0">
                  <a:buNone/>
                </a:pPr>
                <a:endParaRPr lang="en-US" altLang="zh-CN" dirty="0"/>
              </a:p>
              <a:p>
                <a:pPr marL="0" indent="0">
                  <a:buNone/>
                </a:pPr>
                <a:endParaRPr lang="en-US" altLang="zh-CN" b="0"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F5286602-3898-1D3C-8DD3-DEB9396D31F3}"/>
                  </a:ext>
                </a:extLst>
              </p:cNvPr>
              <p:cNvSpPr>
                <a:spLocks noGrp="1" noRot="1" noChangeAspect="1" noMove="1" noResize="1" noEditPoints="1" noAdjustHandles="1" noChangeArrowheads="1" noChangeShapeType="1" noTextEdit="1"/>
              </p:cNvSpPr>
              <p:nvPr>
                <p:ph idx="1"/>
              </p:nvPr>
            </p:nvSpPr>
            <p:spPr>
              <a:xfrm>
                <a:off x="777240" y="1825625"/>
                <a:ext cx="10659110" cy="5100108"/>
              </a:xfrm>
              <a:blipFill>
                <a:blip r:embed="rId3"/>
                <a:stretch>
                  <a:fillRect l="-1201" t="-478"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656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40" y="1825624"/>
                <a:ext cx="11109960" cy="5032375"/>
              </a:xfrm>
            </p:spPr>
            <p:txBody>
              <a:bodyPr>
                <a:normAutofit lnSpcReduction="10000"/>
              </a:bodyPr>
              <a:lstStyle/>
              <a:p>
                <a:pPr marL="0" indent="0">
                  <a:buNone/>
                </a:pPr>
                <a:r>
                  <a:rPr lang="zh-CN" altLang="en-US" sz="2800" dirty="0">
                    <a:solidFill>
                      <a:srgbClr val="0033CC"/>
                    </a:solidFill>
                  </a:rPr>
                  <a:t>单因素方差分析</a:t>
                </a:r>
                <a:endParaRPr lang="en-US" altLang="zh-CN" sz="2800" dirty="0">
                  <a:solidFill>
                    <a:srgbClr val="0033CC"/>
                  </a:solidFill>
                </a:endParaRPr>
              </a:p>
              <a:p>
                <a:r>
                  <a:rPr lang="zh-CN" altLang="en-US" dirty="0"/>
                  <a:t>单因素方差分析：一个影响因素下，不同水平组均值之间差异的假设检验。检验的假设为：</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𝜇</m:t>
                    </m:r>
                  </m:oMath>
                </a14:m>
                <a:endParaRPr lang="en-US" altLang="zh-CN" b="0" dirty="0"/>
              </a:p>
              <a:p>
                <a:pPr marL="0" indent="0">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𝑘</m:t>
                        </m:r>
                      </m:sub>
                    </m:sSub>
                  </m:oMath>
                </a14:m>
                <a:r>
                  <a:rPr lang="zh-CN" altLang="en-US" dirty="0"/>
                  <a:t>不全相等</a:t>
                </a:r>
                <a:endParaRPr lang="en-US" altLang="zh-CN" dirty="0"/>
              </a:p>
              <a:p>
                <a:r>
                  <a:rPr lang="zh-CN" altLang="en-US" dirty="0"/>
                  <a:t>分析计算步骤</a:t>
                </a:r>
                <a:r>
                  <a:rPr lang="en-US" altLang="zh-CN" dirty="0"/>
                  <a:t>:</a:t>
                </a:r>
              </a:p>
              <a:p>
                <a:pPr lvl="1"/>
                <a:r>
                  <a:rPr lang="zh-CN" altLang="en-US" dirty="0"/>
                  <a:t>计算各组平均数与总平均数。</a:t>
                </a:r>
                <a:endParaRPr lang="en-US" altLang="zh-CN" dirty="0"/>
              </a:p>
              <a:p>
                <a:pPr lvl="1"/>
                <a:r>
                  <a:rPr lang="zh-CN" altLang="en-US" dirty="0"/>
                  <a:t>计算各离差平方和与自由度</a:t>
                </a:r>
                <a:endParaRPr lang="en-US" altLang="zh-CN" dirty="0"/>
              </a:p>
              <a:p>
                <a:pPr lvl="1"/>
                <a:r>
                  <a:rPr lang="zh-CN" altLang="en-US" dirty="0"/>
                  <a:t>将各离差平方和分别除以相应的自由度得到其平均的离差平方和</a:t>
                </a:r>
                <a:r>
                  <a:rPr lang="en-US" altLang="zh-CN" dirty="0"/>
                  <a:t>(</a:t>
                </a:r>
                <a:r>
                  <a:rPr lang="zh-CN" altLang="en-US" dirty="0"/>
                  <a:t>简称“均方”</a:t>
                </a:r>
                <a:r>
                  <a:rPr lang="en-US" altLang="zh-CN" dirty="0"/>
                  <a:t>)</a:t>
                </a:r>
                <a:r>
                  <a:rPr lang="zh-CN" altLang="en-US" dirty="0"/>
                  <a:t>，即</a:t>
                </a:r>
                <a14:m>
                  <m:oMath xmlns:m="http://schemas.openxmlformats.org/officeDocument/2006/math">
                    <m:r>
                      <m:rPr>
                        <m:sty m:val="p"/>
                      </m:rPr>
                      <a:rPr lang="en-US" altLang="zh-CN" b="0" i="0" smtClean="0">
                        <a:latin typeface="Cambria Math" panose="02040503050406030204" pitchFamily="18" charset="0"/>
                      </a:rPr>
                      <m:t>MSA</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𝑆𝑆𝐴</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𝐴</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𝑆𝑆𝐴</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𝑀𝑆𝐸</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𝑆𝑆𝐸</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𝐸</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𝑆𝑆𝐸</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den>
                    </m:f>
                  </m:oMath>
                </a14:m>
                <a:endParaRPr lang="en-US" altLang="zh-CN" dirty="0"/>
              </a:p>
              <a:p>
                <a:pPr lvl="1"/>
                <a:r>
                  <a:rPr lang="zh-CN" altLang="en-US" dirty="0"/>
                  <a:t>计算检验统计量</a:t>
                </a:r>
                <a14:m>
                  <m:oMath xmlns:m="http://schemas.openxmlformats.org/officeDocument/2006/math">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𝑀𝑆𝐴</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𝑀𝑆𝐸</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243DED2-B7CB-4F4F-FF41-8C6E5007FA33}"/>
                  </a:ext>
                </a:extLst>
              </p:cNvPr>
              <p:cNvSpPr>
                <a:spLocks noGrp="1" noRot="1" noChangeAspect="1" noMove="1" noResize="1" noEditPoints="1" noAdjustHandles="1" noChangeArrowheads="1" noChangeShapeType="1" noTextEdit="1"/>
              </p:cNvSpPr>
              <p:nvPr>
                <p:ph idx="1"/>
              </p:nvPr>
            </p:nvSpPr>
            <p:spPr>
              <a:xfrm>
                <a:off x="777240" y="1825624"/>
                <a:ext cx="11109960" cy="5032375"/>
              </a:xfrm>
              <a:blipFill>
                <a:blip r:embed="rId2"/>
                <a:stretch>
                  <a:fillRect l="-1153" t="-1211" r="-549"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756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40" y="1825624"/>
                <a:ext cx="10659110" cy="5032375"/>
              </a:xfrm>
            </p:spPr>
            <p:txBody>
              <a:bodyPr>
                <a:normAutofit/>
              </a:bodyPr>
              <a:lstStyle/>
              <a:p>
                <a:pPr marL="0" indent="0">
                  <a:buNone/>
                </a:pPr>
                <a:r>
                  <a:rPr lang="zh-CN" altLang="en-US" sz="2800" dirty="0">
                    <a:solidFill>
                      <a:srgbClr val="0033CC"/>
                    </a:solidFill>
                  </a:rPr>
                  <a:t>单因素方差分析</a:t>
                </a:r>
                <a:endParaRPr lang="en-US" altLang="zh-CN" sz="2800" dirty="0">
                  <a:solidFill>
                    <a:srgbClr val="0033CC"/>
                  </a:solidFill>
                </a:endParaRPr>
              </a:p>
              <a:p>
                <a:r>
                  <a:rPr lang="zh-CN" altLang="en-US" dirty="0"/>
                  <a:t>单因素方差分析表</a:t>
                </a:r>
                <a:endParaRPr lang="en-US" altLang="zh-CN" dirty="0"/>
              </a:p>
              <a:p>
                <a:endParaRPr lang="en-US" altLang="zh-CN" dirty="0"/>
              </a:p>
              <a:p>
                <a:endParaRPr lang="en-US" altLang="zh-CN" dirty="0"/>
              </a:p>
              <a:p>
                <a:endParaRPr lang="en-US" altLang="zh-CN" dirty="0"/>
              </a:p>
              <a:p>
                <a:r>
                  <a:rPr lang="zh-CN" altLang="en-US" dirty="0"/>
                  <a:t>作出检验判断</a:t>
                </a:r>
                <a:r>
                  <a:rPr lang="en-US" altLang="zh-CN" dirty="0"/>
                  <a:t>:</a:t>
                </a:r>
              </a:p>
              <a:p>
                <a:pPr lvl="1"/>
                <a:r>
                  <a:rPr lang="zh-CN" altLang="en-US" dirty="0"/>
                  <a:t>根据得到的</a:t>
                </a:r>
                <a14:m>
                  <m:oMath xmlns:m="http://schemas.openxmlformats.org/officeDocument/2006/math">
                    <m:r>
                      <a:rPr lang="en-US" altLang="zh-CN" i="1" dirty="0" smtClean="0">
                        <a:latin typeface="Cambria Math" panose="02040503050406030204" pitchFamily="18" charset="0"/>
                      </a:rPr>
                      <m:t>𝐹</m:t>
                    </m:r>
                  </m:oMath>
                </a14:m>
                <a:r>
                  <a:rPr lang="zh-CN" altLang="en-US" dirty="0"/>
                  <a:t>值计算相应的</a:t>
                </a:r>
                <a14:m>
                  <m:oMath xmlns:m="http://schemas.openxmlformats.org/officeDocument/2006/math">
                    <m:r>
                      <a:rPr lang="en-US" altLang="zh-CN" i="1" dirty="0" smtClean="0">
                        <a:latin typeface="Cambria Math" panose="02040503050406030204" pitchFamily="18" charset="0"/>
                      </a:rPr>
                      <m:t>𝑃</m:t>
                    </m:r>
                  </m:oMath>
                </a14:m>
                <a:r>
                  <a:rPr lang="zh-CN" altLang="en-US" dirty="0"/>
                  <a:t>值，并与给定的显著性水平</a:t>
                </a:r>
                <a14:m>
                  <m:oMath xmlns:m="http://schemas.openxmlformats.org/officeDocument/2006/math">
                    <m:r>
                      <a:rPr lang="en-US" altLang="zh-CN" b="0" i="1" smtClean="0">
                        <a:latin typeface="Cambria Math" panose="02040503050406030204" pitchFamily="18" charset="0"/>
                      </a:rPr>
                      <m:t>𝛼</m:t>
                    </m:r>
                  </m:oMath>
                </a14:m>
                <a:r>
                  <a:rPr lang="zh-CN" altLang="en-US" dirty="0"/>
                  <a:t>比较，</a:t>
                </a:r>
                <a:endParaRPr lang="en-US" altLang="zh-CN" dirty="0"/>
              </a:p>
              <a:p>
                <a:pPr lvl="1"/>
                <a:r>
                  <a:rPr lang="zh-CN" altLang="en-US" dirty="0"/>
                  <a:t>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𝛼</m:t>
                    </m:r>
                  </m:oMath>
                </a14:m>
                <a:r>
                  <a:rPr lang="zh-CN" altLang="en-US" dirty="0"/>
                  <a:t>，接受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zh-CN" altLang="en-US" dirty="0"/>
                  <a:t>，认为因素</a:t>
                </a:r>
                <a14:m>
                  <m:oMath xmlns:m="http://schemas.openxmlformats.org/officeDocument/2006/math">
                    <m:r>
                      <a:rPr lang="en-US" altLang="zh-CN" i="1" dirty="0" smtClean="0">
                        <a:latin typeface="Cambria Math" panose="02040503050406030204" pitchFamily="18" charset="0"/>
                      </a:rPr>
                      <m:t>𝐴</m:t>
                    </m:r>
                  </m:oMath>
                </a14:m>
                <a:r>
                  <a:rPr lang="zh-CN" altLang="en-US" dirty="0"/>
                  <a:t>引起各组水平差异是不显著的</a:t>
                </a:r>
                <a:r>
                  <a:rPr lang="en-US" altLang="zh-CN" dirty="0"/>
                  <a:t>;</a:t>
                </a:r>
              </a:p>
              <a:p>
                <a:pPr lvl="1"/>
                <a:r>
                  <a:rPr lang="zh-CN" altLang="en-US" dirty="0"/>
                  <a:t>若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𝑃</m:t>
                        </m:r>
                      </m:e>
                      <m:sub>
                        <m:r>
                          <a:rPr lang="en-US" altLang="zh-CN" b="0" i="1" dirty="0" smtClean="0">
                            <a:latin typeface="Cambria Math" panose="02040503050406030204" pitchFamily="18" charset="0"/>
                          </a:rPr>
                          <m:t>𝐴</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𝛼</m:t>
                    </m:r>
                  </m:oMath>
                </a14:m>
                <a:r>
                  <a:rPr lang="zh-CN" altLang="en-US" dirty="0"/>
                  <a:t>，拒绝</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zh-CN" altLang="en-US" dirty="0"/>
                  <a:t>，认为</a:t>
                </a:r>
                <a14:m>
                  <m:oMath xmlns:m="http://schemas.openxmlformats.org/officeDocument/2006/math">
                    <m:r>
                      <a:rPr lang="en-US" altLang="zh-CN" i="1" dirty="0" smtClean="0">
                        <a:latin typeface="Cambria Math" panose="02040503050406030204" pitchFamily="18" charset="0"/>
                      </a:rPr>
                      <m:t>𝐴</m:t>
                    </m:r>
                  </m:oMath>
                </a14:m>
                <a:r>
                  <a:rPr lang="zh-CN" altLang="en-US" dirty="0"/>
                  <a:t>因素的影响是显著的。</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243DED2-B7CB-4F4F-FF41-8C6E5007FA33}"/>
                  </a:ext>
                </a:extLst>
              </p:cNvPr>
              <p:cNvSpPr>
                <a:spLocks noGrp="1" noRot="1" noChangeAspect="1" noMove="1" noResize="1" noEditPoints="1" noAdjustHandles="1" noChangeArrowheads="1" noChangeShapeType="1" noTextEdit="1"/>
              </p:cNvSpPr>
              <p:nvPr>
                <p:ph idx="1"/>
              </p:nvPr>
            </p:nvSpPr>
            <p:spPr>
              <a:xfrm>
                <a:off x="777240" y="1825624"/>
                <a:ext cx="10659110" cy="5032375"/>
              </a:xfrm>
              <a:blipFill>
                <a:blip r:embed="rId2"/>
                <a:stretch>
                  <a:fillRect l="-1201" t="-484" b="-6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C941E7F-913E-0B5E-F613-BBF11D9D8C7E}"/>
                  </a:ext>
                </a:extLst>
              </p:cNvPr>
              <p:cNvGraphicFramePr>
                <a:graphicFrameLocks noGrp="1"/>
              </p:cNvGraphicFramePr>
              <p:nvPr>
                <p:extLst>
                  <p:ext uri="{D42A27DB-BD31-4B8C-83A1-F6EECF244321}">
                    <p14:modId xmlns:p14="http://schemas.microsoft.com/office/powerpoint/2010/main" val="2465661696"/>
                  </p:ext>
                </p:extLst>
              </p:nvPr>
            </p:nvGraphicFramePr>
            <p:xfrm>
              <a:off x="1043490" y="2978772"/>
              <a:ext cx="9133242" cy="1776108"/>
            </p:xfrm>
            <a:graphic>
              <a:graphicData uri="http://schemas.openxmlformats.org/drawingml/2006/table">
                <a:tbl>
                  <a:tblPr firstRow="1" bandRow="1">
                    <a:tableStyleId>{5C22544A-7EE6-4342-B048-85BDC9FD1C3A}</a:tableStyleId>
                  </a:tblPr>
                  <a:tblGrid>
                    <a:gridCol w="1522207">
                      <a:extLst>
                        <a:ext uri="{9D8B030D-6E8A-4147-A177-3AD203B41FA5}">
                          <a16:colId xmlns:a16="http://schemas.microsoft.com/office/drawing/2014/main" val="747021473"/>
                        </a:ext>
                      </a:extLst>
                    </a:gridCol>
                    <a:gridCol w="1522207">
                      <a:extLst>
                        <a:ext uri="{9D8B030D-6E8A-4147-A177-3AD203B41FA5}">
                          <a16:colId xmlns:a16="http://schemas.microsoft.com/office/drawing/2014/main" val="2537335285"/>
                        </a:ext>
                      </a:extLst>
                    </a:gridCol>
                    <a:gridCol w="1522207">
                      <a:extLst>
                        <a:ext uri="{9D8B030D-6E8A-4147-A177-3AD203B41FA5}">
                          <a16:colId xmlns:a16="http://schemas.microsoft.com/office/drawing/2014/main" val="450083338"/>
                        </a:ext>
                      </a:extLst>
                    </a:gridCol>
                    <a:gridCol w="1522207">
                      <a:extLst>
                        <a:ext uri="{9D8B030D-6E8A-4147-A177-3AD203B41FA5}">
                          <a16:colId xmlns:a16="http://schemas.microsoft.com/office/drawing/2014/main" val="35582212"/>
                        </a:ext>
                      </a:extLst>
                    </a:gridCol>
                    <a:gridCol w="1522207">
                      <a:extLst>
                        <a:ext uri="{9D8B030D-6E8A-4147-A177-3AD203B41FA5}">
                          <a16:colId xmlns:a16="http://schemas.microsoft.com/office/drawing/2014/main" val="3119872136"/>
                        </a:ext>
                      </a:extLst>
                    </a:gridCol>
                    <a:gridCol w="1522207">
                      <a:extLst>
                        <a:ext uri="{9D8B030D-6E8A-4147-A177-3AD203B41FA5}">
                          <a16:colId xmlns:a16="http://schemas.microsoft.com/office/drawing/2014/main" val="2686134004"/>
                        </a:ext>
                      </a:extLst>
                    </a:gridCol>
                  </a:tblGrid>
                  <a:tr h="444027">
                    <a:tc>
                      <a:txBody>
                        <a:bodyPr/>
                        <a:lstStyle/>
                        <a:p>
                          <a:pPr algn="ctr"/>
                          <a:r>
                            <a:rPr lang="zh-CN" altLang="en-US" sz="2000" baseline="0" dirty="0">
                              <a:latin typeface="Arial Nova" panose="020B0504020202020204" pitchFamily="34" charset="0"/>
                              <a:ea typeface="宋体" panose="02010600030101010101" pitchFamily="2" charset="-122"/>
                            </a:rPr>
                            <a:t>来源</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自由度</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偏差平方和</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均方和</a:t>
                          </a: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F</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P</a:t>
                          </a:r>
                          <a:endParaRPr lang="zh-CN" altLang="en-US" sz="2000" baseline="0" dirty="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4011692123"/>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因子</a:t>
                          </a:r>
                          <a:r>
                            <a:rPr lang="en-US" altLang="zh-CN" sz="2000" baseline="0" dirty="0">
                              <a:latin typeface="Arial Nova" panose="020B0504020202020204" pitchFamily="34" charset="0"/>
                              <a:ea typeface="宋体" panose="02010600030101010101" pitchFamily="2" charset="-122"/>
                            </a:rPr>
                            <a:t>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baseline="0" smtClean="0">
                                        <a:latin typeface="Cambria Math" panose="02040503050406030204" pitchFamily="18" charset="0"/>
                                      </a:rPr>
                                    </m:ctrlPr>
                                  </m:sSubPr>
                                  <m:e>
                                    <m:r>
                                      <a:rPr lang="en-US" altLang="zh-CN" sz="2000" b="0" i="1" baseline="0" smtClean="0">
                                        <a:latin typeface="Cambria Math" panose="02040503050406030204" pitchFamily="18" charset="0"/>
                                      </a:rPr>
                                      <m:t>𝑓</m:t>
                                    </m:r>
                                  </m:e>
                                  <m:sub>
                                    <m:r>
                                      <a:rPr lang="en-US" altLang="zh-CN" sz="2000" b="0" i="1" baseline="0" smtClean="0">
                                        <a:latin typeface="Cambria Math" panose="02040503050406030204" pitchFamily="18" charset="0"/>
                                      </a:rPr>
                                      <m:t>𝐴</m:t>
                                    </m:r>
                                  </m:sub>
                                </m:sSub>
                                <m:r>
                                  <a:rPr lang="en-US" altLang="zh-CN" sz="2000" b="0" i="1" baseline="0" smtClean="0">
                                    <a:latin typeface="Cambria Math" panose="02040503050406030204" pitchFamily="18" charset="0"/>
                                  </a:rPr>
                                  <m:t>=</m:t>
                                </m:r>
                                <m:r>
                                  <a:rPr lang="en-US" altLang="zh-CN" sz="2000" b="0" i="1" baseline="0" smtClean="0">
                                    <a:latin typeface="Cambria Math" panose="02040503050406030204" pitchFamily="18" charset="0"/>
                                  </a:rPr>
                                  <m:t>𝑘</m:t>
                                </m:r>
                                <m:r>
                                  <a:rPr lang="en-US" altLang="zh-CN" sz="2000" b="0" i="1" baseline="0" smtClean="0">
                                    <a:latin typeface="Cambria Math" panose="02040503050406030204" pitchFamily="18" charset="0"/>
                                  </a:rPr>
                                  <m:t>−1</m:t>
                                </m:r>
                              </m:oMath>
                            </m:oMathPara>
                          </a14:m>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SSA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MSA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baseline="0" smtClean="0">
                                        <a:latin typeface="Cambria Math" panose="02040503050406030204" pitchFamily="18" charset="0"/>
                                      </a:rPr>
                                    </m:ctrlPr>
                                  </m:sSubPr>
                                  <m:e>
                                    <m:r>
                                      <a:rPr lang="en-US" altLang="zh-CN" sz="2000" b="0" i="1" baseline="0" smtClean="0">
                                        <a:latin typeface="Cambria Math" panose="02040503050406030204" pitchFamily="18" charset="0"/>
                                      </a:rPr>
                                      <m:t>𝐹</m:t>
                                    </m:r>
                                  </m:e>
                                  <m:sub>
                                    <m:r>
                                      <a:rPr lang="en-US" altLang="zh-CN" sz="2000" b="0" i="1" baseline="0" smtClean="0">
                                        <a:latin typeface="Cambria Math" panose="02040503050406030204" pitchFamily="18" charset="0"/>
                                      </a:rPr>
                                      <m:t>𝐴</m:t>
                                    </m:r>
                                  </m:sub>
                                </m:sSub>
                              </m:oMath>
                            </m:oMathPara>
                          </a14:m>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baseline="0" smtClean="0">
                                        <a:latin typeface="Cambria Math" panose="02040503050406030204" pitchFamily="18" charset="0"/>
                                      </a:rPr>
                                    </m:ctrlPr>
                                  </m:sSubPr>
                                  <m:e>
                                    <m:r>
                                      <a:rPr lang="en-US" altLang="zh-CN" sz="2000" b="0" i="1" baseline="0" smtClean="0">
                                        <a:latin typeface="Cambria Math" panose="02040503050406030204" pitchFamily="18" charset="0"/>
                                      </a:rPr>
                                      <m:t>𝑃</m:t>
                                    </m:r>
                                  </m:e>
                                  <m:sub>
                                    <m:r>
                                      <a:rPr lang="en-US" altLang="zh-CN" sz="2000" b="0" i="1" baseline="0" smtClean="0">
                                        <a:latin typeface="Cambria Math" panose="02040503050406030204" pitchFamily="18" charset="0"/>
                                      </a:rPr>
                                      <m:t>𝐴</m:t>
                                    </m:r>
                                  </m:sub>
                                </m:sSub>
                              </m:oMath>
                            </m:oMathPara>
                          </a14:m>
                          <a:endParaRPr lang="zh-CN" altLang="en-US" sz="2000" baseline="0" dirty="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172190521"/>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误差</a:t>
                          </a:r>
                          <a:r>
                            <a:rPr lang="en-US" altLang="zh-CN" sz="2000" baseline="0" dirty="0">
                              <a:latin typeface="Arial Nova" panose="020B0504020202020204" pitchFamily="34" charset="0"/>
                              <a:ea typeface="宋体" panose="02010600030101010101" pitchFamily="2" charset="-122"/>
                            </a:rPr>
                            <a:t>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baseline="0" smtClean="0">
                                        <a:latin typeface="Cambria Math" panose="02040503050406030204" pitchFamily="18" charset="0"/>
                                      </a:rPr>
                                    </m:ctrlPr>
                                  </m:sSubPr>
                                  <m:e>
                                    <m:r>
                                      <a:rPr lang="en-US" altLang="zh-CN" sz="2000" b="0" i="1" baseline="0" smtClean="0">
                                        <a:latin typeface="Cambria Math" panose="02040503050406030204" pitchFamily="18" charset="0"/>
                                      </a:rPr>
                                      <m:t>𝑓</m:t>
                                    </m:r>
                                  </m:e>
                                  <m:sub>
                                    <m:r>
                                      <a:rPr lang="en-US" altLang="zh-CN" sz="2000" b="0" i="1" baseline="0" smtClean="0">
                                        <a:latin typeface="Cambria Math" panose="02040503050406030204" pitchFamily="18" charset="0"/>
                                      </a:rPr>
                                      <m:t>𝐸</m:t>
                                    </m:r>
                                  </m:sub>
                                </m:sSub>
                                <m:r>
                                  <a:rPr lang="en-US" altLang="zh-CN" sz="2000" b="0" i="1" baseline="0" smtClean="0">
                                    <a:latin typeface="Cambria Math" panose="02040503050406030204" pitchFamily="18" charset="0"/>
                                  </a:rPr>
                                  <m:t>=</m:t>
                                </m:r>
                                <m:r>
                                  <a:rPr lang="en-US" altLang="zh-CN" sz="2000" b="0" i="1" baseline="0" smtClean="0">
                                    <a:latin typeface="Cambria Math" panose="02040503050406030204" pitchFamily="18" charset="0"/>
                                  </a:rPr>
                                  <m:t>𝑛</m:t>
                                </m:r>
                                <m:r>
                                  <a:rPr lang="en-US" altLang="zh-CN" sz="2000" b="0" i="1" baseline="0" smtClean="0">
                                    <a:latin typeface="Cambria Math" panose="02040503050406030204" pitchFamily="18" charset="0"/>
                                  </a:rPr>
                                  <m:t>−</m:t>
                                </m:r>
                                <m:r>
                                  <a:rPr lang="en-US" altLang="zh-CN" sz="2000" b="0" i="1" baseline="0" smtClean="0">
                                    <a:latin typeface="Cambria Math" panose="02040503050406030204" pitchFamily="18" charset="0"/>
                                  </a:rPr>
                                  <m:t>𝑘</m:t>
                                </m:r>
                              </m:oMath>
                            </m:oMathPara>
                          </a14:m>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SSE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MSE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2938439871"/>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总计</a:t>
                          </a:r>
                          <a:r>
                            <a:rPr lang="en-US" altLang="zh-CN" sz="2000" baseline="0" dirty="0">
                              <a:latin typeface="Arial Nova" panose="020B0504020202020204" pitchFamily="34" charset="0"/>
                              <a:ea typeface="宋体" panose="02010600030101010101" pitchFamily="2" charset="-122"/>
                            </a:rPr>
                            <a:t>T</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baseline="0" smtClean="0">
                                        <a:latin typeface="Cambria Math" panose="02040503050406030204" pitchFamily="18" charset="0"/>
                                      </a:rPr>
                                    </m:ctrlPr>
                                  </m:sSubPr>
                                  <m:e>
                                    <m:r>
                                      <a:rPr lang="en-US" altLang="zh-CN" sz="2000" b="0" i="1" baseline="0" smtClean="0">
                                        <a:latin typeface="Cambria Math" panose="02040503050406030204" pitchFamily="18" charset="0"/>
                                      </a:rPr>
                                      <m:t>𝑓</m:t>
                                    </m:r>
                                  </m:e>
                                  <m:sub>
                                    <m:r>
                                      <a:rPr lang="en-US" altLang="zh-CN" sz="2000" b="0" i="1" baseline="0" smtClean="0">
                                        <a:latin typeface="Cambria Math" panose="02040503050406030204" pitchFamily="18" charset="0"/>
                                      </a:rPr>
                                      <m:t>𝑇</m:t>
                                    </m:r>
                                  </m:sub>
                                </m:sSub>
                                <m:r>
                                  <a:rPr lang="en-US" altLang="zh-CN" sz="2000" b="0" i="1" baseline="0" smtClean="0">
                                    <a:latin typeface="Cambria Math" panose="02040503050406030204" pitchFamily="18" charset="0"/>
                                  </a:rPr>
                                  <m:t>=</m:t>
                                </m:r>
                                <m:r>
                                  <a:rPr lang="en-US" altLang="zh-CN" sz="2000" b="0" i="1" baseline="0" smtClean="0">
                                    <a:latin typeface="Cambria Math" panose="02040503050406030204" pitchFamily="18" charset="0"/>
                                  </a:rPr>
                                  <m:t>𝑛</m:t>
                                </m:r>
                                <m:r>
                                  <a:rPr lang="en-US" altLang="zh-CN" sz="2000" b="0" i="1" baseline="0" smtClean="0">
                                    <a:latin typeface="Cambria Math" panose="02040503050406030204" pitchFamily="18" charset="0"/>
                                  </a:rPr>
                                  <m:t>−1</m:t>
                                </m:r>
                              </m:oMath>
                            </m:oMathPara>
                          </a14:m>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SST</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3294408360"/>
                      </a:ext>
                    </a:extLst>
                  </a:tr>
                </a:tbl>
              </a:graphicData>
            </a:graphic>
          </p:graphicFrame>
        </mc:Choice>
        <mc:Fallback xmlns="">
          <p:graphicFrame>
            <p:nvGraphicFramePr>
              <p:cNvPr id="4" name="表格 3">
                <a:extLst>
                  <a:ext uri="{FF2B5EF4-FFF2-40B4-BE49-F238E27FC236}">
                    <a16:creationId xmlns:a16="http://schemas.microsoft.com/office/drawing/2014/main" id="{FC941E7F-913E-0B5E-F613-BBF11D9D8C7E}"/>
                  </a:ext>
                </a:extLst>
              </p:cNvPr>
              <p:cNvGraphicFramePr>
                <a:graphicFrameLocks noGrp="1"/>
              </p:cNvGraphicFramePr>
              <p:nvPr>
                <p:extLst>
                  <p:ext uri="{D42A27DB-BD31-4B8C-83A1-F6EECF244321}">
                    <p14:modId xmlns:p14="http://schemas.microsoft.com/office/powerpoint/2010/main" val="2465661696"/>
                  </p:ext>
                </p:extLst>
              </p:nvPr>
            </p:nvGraphicFramePr>
            <p:xfrm>
              <a:off x="1043490" y="2978772"/>
              <a:ext cx="9133242" cy="1776108"/>
            </p:xfrm>
            <a:graphic>
              <a:graphicData uri="http://schemas.openxmlformats.org/drawingml/2006/table">
                <a:tbl>
                  <a:tblPr firstRow="1" bandRow="1">
                    <a:tableStyleId>{5C22544A-7EE6-4342-B048-85BDC9FD1C3A}</a:tableStyleId>
                  </a:tblPr>
                  <a:tblGrid>
                    <a:gridCol w="1522207">
                      <a:extLst>
                        <a:ext uri="{9D8B030D-6E8A-4147-A177-3AD203B41FA5}">
                          <a16:colId xmlns:a16="http://schemas.microsoft.com/office/drawing/2014/main" val="747021473"/>
                        </a:ext>
                      </a:extLst>
                    </a:gridCol>
                    <a:gridCol w="1522207">
                      <a:extLst>
                        <a:ext uri="{9D8B030D-6E8A-4147-A177-3AD203B41FA5}">
                          <a16:colId xmlns:a16="http://schemas.microsoft.com/office/drawing/2014/main" val="2537335285"/>
                        </a:ext>
                      </a:extLst>
                    </a:gridCol>
                    <a:gridCol w="1522207">
                      <a:extLst>
                        <a:ext uri="{9D8B030D-6E8A-4147-A177-3AD203B41FA5}">
                          <a16:colId xmlns:a16="http://schemas.microsoft.com/office/drawing/2014/main" val="450083338"/>
                        </a:ext>
                      </a:extLst>
                    </a:gridCol>
                    <a:gridCol w="1522207">
                      <a:extLst>
                        <a:ext uri="{9D8B030D-6E8A-4147-A177-3AD203B41FA5}">
                          <a16:colId xmlns:a16="http://schemas.microsoft.com/office/drawing/2014/main" val="35582212"/>
                        </a:ext>
                      </a:extLst>
                    </a:gridCol>
                    <a:gridCol w="1522207">
                      <a:extLst>
                        <a:ext uri="{9D8B030D-6E8A-4147-A177-3AD203B41FA5}">
                          <a16:colId xmlns:a16="http://schemas.microsoft.com/office/drawing/2014/main" val="3119872136"/>
                        </a:ext>
                      </a:extLst>
                    </a:gridCol>
                    <a:gridCol w="1522207">
                      <a:extLst>
                        <a:ext uri="{9D8B030D-6E8A-4147-A177-3AD203B41FA5}">
                          <a16:colId xmlns:a16="http://schemas.microsoft.com/office/drawing/2014/main" val="2686134004"/>
                        </a:ext>
                      </a:extLst>
                    </a:gridCol>
                  </a:tblGrid>
                  <a:tr h="444027">
                    <a:tc>
                      <a:txBody>
                        <a:bodyPr/>
                        <a:lstStyle/>
                        <a:p>
                          <a:pPr algn="ctr"/>
                          <a:r>
                            <a:rPr lang="zh-CN" altLang="en-US" sz="2000" baseline="0" dirty="0">
                              <a:latin typeface="Arial Nova" panose="020B0504020202020204" pitchFamily="34" charset="0"/>
                              <a:ea typeface="宋体" panose="02010600030101010101" pitchFamily="2" charset="-122"/>
                            </a:rPr>
                            <a:t>来源</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自由度</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偏差平方和</a:t>
                          </a:r>
                        </a:p>
                      </a:txBody>
                      <a:tcPr anchor="ctr"/>
                    </a:tc>
                    <a:tc>
                      <a:txBody>
                        <a:bodyPr/>
                        <a:lstStyle/>
                        <a:p>
                          <a:pPr algn="ctr"/>
                          <a:r>
                            <a:rPr lang="zh-CN" altLang="en-US" sz="2000" baseline="0" dirty="0">
                              <a:latin typeface="Arial Nova" panose="020B0504020202020204" pitchFamily="34" charset="0"/>
                              <a:ea typeface="宋体" panose="02010600030101010101" pitchFamily="2" charset="-122"/>
                            </a:rPr>
                            <a:t>均方和</a:t>
                          </a: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F</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P</a:t>
                          </a:r>
                          <a:endParaRPr lang="zh-CN" altLang="en-US" sz="2000" baseline="0" dirty="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4011692123"/>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因子</a:t>
                          </a:r>
                          <a:r>
                            <a:rPr lang="en-US" altLang="zh-CN" sz="2000" baseline="0" dirty="0">
                              <a:latin typeface="Arial Nova" panose="020B0504020202020204" pitchFamily="34" charset="0"/>
                              <a:ea typeface="宋体" panose="02010600030101010101" pitchFamily="2" charset="-122"/>
                            </a:rPr>
                            <a:t>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endParaRPr lang="zh-CN"/>
                        </a:p>
                      </a:txBody>
                      <a:tcPr anchor="ctr">
                        <a:blipFill>
                          <a:blip r:embed="rId3"/>
                          <a:stretch>
                            <a:fillRect l="-100400" t="-104110" r="-401200" b="-220548"/>
                          </a:stretch>
                        </a:blipFill>
                      </a:tcPr>
                    </a:tc>
                    <a:tc>
                      <a:txBody>
                        <a:bodyPr/>
                        <a:lstStyle/>
                        <a:p>
                          <a:pPr algn="ctr"/>
                          <a:r>
                            <a:rPr lang="en-US" altLang="zh-CN" sz="2000" baseline="0" dirty="0">
                              <a:latin typeface="Arial Nova" panose="020B0504020202020204" pitchFamily="34" charset="0"/>
                              <a:ea typeface="宋体" panose="02010600030101010101" pitchFamily="2" charset="-122"/>
                            </a:rPr>
                            <a:t>SSA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MSA</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endParaRPr lang="zh-CN"/>
                        </a:p>
                      </a:txBody>
                      <a:tcPr anchor="ctr">
                        <a:blipFill>
                          <a:blip r:embed="rId3"/>
                          <a:stretch>
                            <a:fillRect l="-400000" t="-104110" r="-101600" b="-220548"/>
                          </a:stretch>
                        </a:blipFill>
                      </a:tcPr>
                    </a:tc>
                    <a:tc>
                      <a:txBody>
                        <a:bodyPr/>
                        <a:lstStyle/>
                        <a:p>
                          <a:endParaRPr lang="zh-CN"/>
                        </a:p>
                      </a:txBody>
                      <a:tcPr anchor="ctr">
                        <a:blipFill>
                          <a:blip r:embed="rId3"/>
                          <a:stretch>
                            <a:fillRect l="-500000" t="-104110" r="-1600" b="-220548"/>
                          </a:stretch>
                        </a:blipFill>
                      </a:tcPr>
                    </a:tc>
                    <a:extLst>
                      <a:ext uri="{0D108BD9-81ED-4DB2-BD59-A6C34878D82A}">
                        <a16:rowId xmlns:a16="http://schemas.microsoft.com/office/drawing/2014/main" val="172190521"/>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误差</a:t>
                          </a:r>
                          <a:r>
                            <a:rPr lang="en-US" altLang="zh-CN" sz="2000" baseline="0" dirty="0">
                              <a:latin typeface="Arial Nova" panose="020B0504020202020204" pitchFamily="34" charset="0"/>
                              <a:ea typeface="宋体" panose="02010600030101010101" pitchFamily="2" charset="-122"/>
                            </a:rPr>
                            <a:t>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endParaRPr lang="zh-CN"/>
                        </a:p>
                      </a:txBody>
                      <a:tcPr anchor="ctr">
                        <a:blipFill>
                          <a:blip r:embed="rId3"/>
                          <a:stretch>
                            <a:fillRect l="-100400" t="-204110" r="-401200" b="-120548"/>
                          </a:stretch>
                        </a:blipFill>
                      </a:tcPr>
                    </a:tc>
                    <a:tc>
                      <a:txBody>
                        <a:bodyPr/>
                        <a:lstStyle/>
                        <a:p>
                          <a:pPr algn="ctr"/>
                          <a:r>
                            <a:rPr lang="en-US" altLang="zh-CN" sz="2000" baseline="0" dirty="0">
                              <a:latin typeface="Arial Nova" panose="020B0504020202020204" pitchFamily="34" charset="0"/>
                              <a:ea typeface="宋体" panose="02010600030101010101" pitchFamily="2" charset="-122"/>
                            </a:rPr>
                            <a:t>SSE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r>
                            <a:rPr lang="en-US" altLang="zh-CN" sz="2000" baseline="0" dirty="0">
                              <a:latin typeface="Arial Nova" panose="020B0504020202020204" pitchFamily="34" charset="0"/>
                              <a:ea typeface="宋体" panose="02010600030101010101" pitchFamily="2" charset="-122"/>
                            </a:rPr>
                            <a:t>MSE</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2938439871"/>
                      </a:ext>
                    </a:extLst>
                  </a:tr>
                  <a:tr h="444027">
                    <a:tc>
                      <a:txBody>
                        <a:bodyPr/>
                        <a:lstStyle/>
                        <a:p>
                          <a:pPr algn="ctr"/>
                          <a:r>
                            <a:rPr lang="zh-CN" altLang="en-US" sz="2000" baseline="0" dirty="0">
                              <a:latin typeface="Arial Nova" panose="020B0504020202020204" pitchFamily="34" charset="0"/>
                              <a:ea typeface="宋体" panose="02010600030101010101" pitchFamily="2" charset="-122"/>
                            </a:rPr>
                            <a:t>总计</a:t>
                          </a:r>
                          <a:r>
                            <a:rPr lang="en-US" altLang="zh-CN" sz="2000" baseline="0" dirty="0">
                              <a:latin typeface="Arial Nova" panose="020B0504020202020204" pitchFamily="34" charset="0"/>
                              <a:ea typeface="宋体" panose="02010600030101010101" pitchFamily="2" charset="-122"/>
                            </a:rPr>
                            <a:t>T</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endParaRPr lang="zh-CN"/>
                        </a:p>
                      </a:txBody>
                      <a:tcPr anchor="ctr">
                        <a:blipFill>
                          <a:blip r:embed="rId3"/>
                          <a:stretch>
                            <a:fillRect l="-100400" t="-304110" r="-401200" b="-20548"/>
                          </a:stretch>
                        </a:blipFill>
                      </a:tcPr>
                    </a:tc>
                    <a:tc>
                      <a:txBody>
                        <a:bodyPr/>
                        <a:lstStyle/>
                        <a:p>
                          <a:pPr algn="ctr"/>
                          <a:r>
                            <a:rPr lang="en-US" altLang="zh-CN" sz="2000" baseline="0" dirty="0">
                              <a:latin typeface="Arial Nova" panose="020B0504020202020204" pitchFamily="34" charset="0"/>
                              <a:ea typeface="宋体" panose="02010600030101010101" pitchFamily="2" charset="-122"/>
                            </a:rPr>
                            <a:t>SST</a:t>
                          </a: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a:latin typeface="Arial Nova" panose="020B0504020202020204" pitchFamily="34" charset="0"/>
                            <a:ea typeface="宋体" panose="02010600030101010101" pitchFamily="2" charset="-122"/>
                          </a:endParaRPr>
                        </a:p>
                      </a:txBody>
                      <a:tcPr anchor="ctr"/>
                    </a:tc>
                    <a:tc>
                      <a:txBody>
                        <a:bodyPr/>
                        <a:lstStyle/>
                        <a:p>
                          <a:pPr algn="ctr"/>
                          <a:endParaRPr lang="zh-CN" altLang="en-US" sz="2000" baseline="0" dirty="0">
                            <a:latin typeface="Arial Nova" panose="020B0504020202020204" pitchFamily="34" charset="0"/>
                            <a:ea typeface="宋体" panose="02010600030101010101" pitchFamily="2" charset="-122"/>
                          </a:endParaRPr>
                        </a:p>
                      </a:txBody>
                      <a:tcPr anchor="ctr"/>
                    </a:tc>
                    <a:extLst>
                      <a:ext uri="{0D108BD9-81ED-4DB2-BD59-A6C34878D82A}">
                        <a16:rowId xmlns:a16="http://schemas.microsoft.com/office/drawing/2014/main" val="3294408360"/>
                      </a:ext>
                    </a:extLst>
                  </a:tr>
                </a:tbl>
              </a:graphicData>
            </a:graphic>
          </p:graphicFrame>
        </mc:Fallback>
      </mc:AlternateContent>
    </p:spTree>
    <p:extLst>
      <p:ext uri="{BB962C8B-B14F-4D97-AF65-F5344CB8AC3E}">
        <p14:creationId xmlns:p14="http://schemas.microsoft.com/office/powerpoint/2010/main" val="1677341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40" y="1825624"/>
            <a:ext cx="1408748" cy="5032375"/>
          </a:xfrm>
        </p:spPr>
        <p:txBody>
          <a:bodyPr>
            <a:normAutofit/>
          </a:bodyPr>
          <a:lstStyle/>
          <a:p>
            <a:pPr marL="0" indent="0">
              <a:buNone/>
            </a:pPr>
            <a:r>
              <a:rPr lang="zh-CN" altLang="en-US" sz="2800" dirty="0">
                <a:solidFill>
                  <a:srgbClr val="0033CC"/>
                </a:solidFill>
              </a:rPr>
              <a:t>单因素方差分析</a:t>
            </a:r>
            <a:endParaRPr lang="en-US" altLang="zh-CN" sz="2800" dirty="0">
              <a:solidFill>
                <a:srgbClr val="0033CC"/>
              </a:solidFill>
            </a:endParaRPr>
          </a:p>
          <a:p>
            <a:endParaRPr lang="en-US" altLang="zh-CN" dirty="0"/>
          </a:p>
        </p:txBody>
      </p:sp>
      <p:pic>
        <p:nvPicPr>
          <p:cNvPr id="4" name="图片 3">
            <a:extLst>
              <a:ext uri="{FF2B5EF4-FFF2-40B4-BE49-F238E27FC236}">
                <a16:creationId xmlns:a16="http://schemas.microsoft.com/office/drawing/2014/main" id="{DBD57682-C09D-170D-0A6E-7239F29E1209}"/>
              </a:ext>
            </a:extLst>
          </p:cNvPr>
          <p:cNvPicPr>
            <a:picLocks noChangeAspect="1"/>
          </p:cNvPicPr>
          <p:nvPr/>
        </p:nvPicPr>
        <p:blipFill>
          <a:blip r:embed="rId2"/>
          <a:stretch>
            <a:fillRect/>
          </a:stretch>
        </p:blipFill>
        <p:spPr>
          <a:xfrm>
            <a:off x="2318385" y="1825624"/>
            <a:ext cx="9129395" cy="2243455"/>
          </a:xfrm>
          <a:prstGeom prst="rect">
            <a:avLst/>
          </a:prstGeom>
        </p:spPr>
      </p:pic>
      <p:pic>
        <p:nvPicPr>
          <p:cNvPr id="5" name="图片 4">
            <a:extLst>
              <a:ext uri="{FF2B5EF4-FFF2-40B4-BE49-F238E27FC236}">
                <a16:creationId xmlns:a16="http://schemas.microsoft.com/office/drawing/2014/main" id="{FE4A3854-7DED-53FF-4CB4-4084460A0D73}"/>
              </a:ext>
            </a:extLst>
          </p:cNvPr>
          <p:cNvPicPr>
            <a:picLocks noChangeAspect="1"/>
          </p:cNvPicPr>
          <p:nvPr/>
        </p:nvPicPr>
        <p:blipFill>
          <a:blip r:embed="rId3"/>
          <a:stretch>
            <a:fillRect/>
          </a:stretch>
        </p:blipFill>
        <p:spPr>
          <a:xfrm>
            <a:off x="2318385" y="4156709"/>
            <a:ext cx="9117965" cy="2319655"/>
          </a:xfrm>
          <a:prstGeom prst="rect">
            <a:avLst/>
          </a:prstGeom>
        </p:spPr>
      </p:pic>
    </p:spTree>
    <p:extLst>
      <p:ext uri="{BB962C8B-B14F-4D97-AF65-F5344CB8AC3E}">
        <p14:creationId xmlns:p14="http://schemas.microsoft.com/office/powerpoint/2010/main" val="375568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F925-48D8-62BB-3346-E004262E4F81}"/>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正态总体的假设检验</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6.2.4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多样本均值方差分析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3DED2-B7CB-4F4F-FF41-8C6E5007FA33}"/>
                  </a:ext>
                </a:extLst>
              </p:cNvPr>
              <p:cNvSpPr>
                <a:spLocks noGrp="1"/>
              </p:cNvSpPr>
              <p:nvPr>
                <p:ph idx="1"/>
              </p:nvPr>
            </p:nvSpPr>
            <p:spPr>
              <a:xfrm>
                <a:off x="777239" y="1825624"/>
                <a:ext cx="10659109" cy="5032375"/>
              </a:xfrm>
            </p:spPr>
            <p:txBody>
              <a:bodyPr>
                <a:normAutofit/>
              </a:bodyPr>
              <a:lstStyle/>
              <a:p>
                <a:pPr marL="0" indent="0">
                  <a:buNone/>
                </a:pPr>
                <a:r>
                  <a:rPr lang="zh-CN" altLang="en-US" sz="2800" dirty="0">
                    <a:solidFill>
                      <a:srgbClr val="0033CC"/>
                    </a:solidFill>
                  </a:rPr>
                  <a:t>单因素方差分析</a:t>
                </a:r>
                <a:endParaRPr lang="en-US" altLang="zh-CN" sz="2800" dirty="0">
                  <a:solidFill>
                    <a:srgbClr val="0033CC"/>
                  </a:solidFill>
                </a:endParaRPr>
              </a:p>
              <a:p>
                <a:endParaRPr lang="en-US" altLang="zh-CN" dirty="0"/>
              </a:p>
              <a:p>
                <a:endParaRPr lang="en-US" altLang="zh-CN" dirty="0"/>
              </a:p>
              <a:p>
                <a:endParaRPr lang="en-US" altLang="zh-CN" dirty="0"/>
              </a:p>
              <a:p>
                <a:endParaRPr lang="en-US" altLang="zh-CN" dirty="0"/>
              </a:p>
              <a:p>
                <a:pPr marL="0" indent="0">
                  <a:buNone/>
                </a:pPr>
                <a:r>
                  <a:rPr lang="zh-CN" altLang="en-US" sz="2800" dirty="0"/>
                  <a:t>从结果</a:t>
                </a:r>
                <a14:m>
                  <m:oMath xmlns:m="http://schemas.openxmlformats.org/officeDocument/2006/math">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𝑝</m:t>
                    </m:r>
                    <m:r>
                      <a:rPr lang="en-US" altLang="zh-CN" sz="2800" i="1" dirty="0" smtClean="0">
                        <a:latin typeface="Cambria Math" panose="02040503050406030204" pitchFamily="18" charset="0"/>
                      </a:rPr>
                      <m:t>=0.1781&gt;0.05)</m:t>
                    </m:r>
                  </m:oMath>
                </a14:m>
                <a:r>
                  <a:rPr lang="zh-CN" altLang="en-US" sz="2800" dirty="0"/>
                  <a:t>可知，不同来源地学生的体重的均值无显著的不同</a:t>
                </a:r>
                <a:endParaRPr lang="en-US" altLang="zh-CN" sz="2800" dirty="0"/>
              </a:p>
            </p:txBody>
          </p:sp>
        </mc:Choice>
        <mc:Fallback xmlns="">
          <p:sp>
            <p:nvSpPr>
              <p:cNvPr id="3" name="内容占位符 2">
                <a:extLst>
                  <a:ext uri="{FF2B5EF4-FFF2-40B4-BE49-F238E27FC236}">
                    <a16:creationId xmlns:a16="http://schemas.microsoft.com/office/drawing/2014/main" id="{5243DED2-B7CB-4F4F-FF41-8C6E5007FA33}"/>
                  </a:ext>
                </a:extLst>
              </p:cNvPr>
              <p:cNvSpPr>
                <a:spLocks noGrp="1" noRot="1" noChangeAspect="1" noMove="1" noResize="1" noEditPoints="1" noAdjustHandles="1" noChangeArrowheads="1" noChangeShapeType="1" noTextEdit="1"/>
              </p:cNvSpPr>
              <p:nvPr>
                <p:ph idx="1"/>
              </p:nvPr>
            </p:nvSpPr>
            <p:spPr>
              <a:xfrm>
                <a:off x="777239" y="1825624"/>
                <a:ext cx="10659109" cy="5032375"/>
              </a:xfrm>
              <a:blipFill>
                <a:blip r:embed="rId2"/>
                <a:stretch>
                  <a:fillRect l="-1144" t="-48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C62212-B692-8308-2060-3D3DC1DCC676}"/>
              </a:ext>
            </a:extLst>
          </p:cNvPr>
          <p:cNvPicPr>
            <a:picLocks noChangeAspect="1"/>
          </p:cNvPicPr>
          <p:nvPr/>
        </p:nvPicPr>
        <p:blipFill>
          <a:blip r:embed="rId3"/>
          <a:stretch>
            <a:fillRect/>
          </a:stretch>
        </p:blipFill>
        <p:spPr>
          <a:xfrm>
            <a:off x="999488" y="2479469"/>
            <a:ext cx="10214610" cy="2258695"/>
          </a:xfrm>
          <a:prstGeom prst="rect">
            <a:avLst/>
          </a:prstGeom>
        </p:spPr>
      </p:pic>
    </p:spTree>
    <p:extLst>
      <p:ext uri="{BB962C8B-B14F-4D97-AF65-F5344CB8AC3E}">
        <p14:creationId xmlns:p14="http://schemas.microsoft.com/office/powerpoint/2010/main" val="3688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88F-0885-333D-4FD7-398093E42531}"/>
              </a:ext>
            </a:extLst>
          </p:cNvPr>
          <p:cNvSpPr>
            <a:spLocks noGrp="1"/>
          </p:cNvSpPr>
          <p:nvPr>
            <p:ph type="title"/>
          </p:nvPr>
        </p:nvSpPr>
        <p:spPr/>
        <p:txBody>
          <a:bodyPr/>
          <a:lstStyle/>
          <a:p>
            <a:r>
              <a:rPr lang="en-CN" dirty="0"/>
              <a:t>小结</a:t>
            </a:r>
          </a:p>
        </p:txBody>
      </p:sp>
      <p:sp>
        <p:nvSpPr>
          <p:cNvPr id="3" name="Content Placeholder 2">
            <a:extLst>
              <a:ext uri="{FF2B5EF4-FFF2-40B4-BE49-F238E27FC236}">
                <a16:creationId xmlns:a16="http://schemas.microsoft.com/office/drawing/2014/main" id="{CFBDE1C7-60FA-7DC7-2193-381939531C1B}"/>
              </a:ext>
            </a:extLst>
          </p:cNvPr>
          <p:cNvSpPr>
            <a:spLocks noGrp="1"/>
          </p:cNvSpPr>
          <p:nvPr>
            <p:ph idx="1"/>
          </p:nvPr>
        </p:nvSpPr>
        <p:spPr>
          <a:xfrm>
            <a:off x="777240" y="1825625"/>
            <a:ext cx="10659110" cy="4983884"/>
          </a:xfrm>
        </p:spPr>
        <p:txBody>
          <a:bodyPr/>
          <a:lstStyle/>
          <a:p>
            <a:pPr lvl="0"/>
            <a:r>
              <a:rPr lang="en-US" altLang="zh-CN" sz="2400" baseline="0" dirty="0">
                <a:latin typeface="Arial Nova" panose="020B0504020202020204" pitchFamily="34" charset="0"/>
                <a:ea typeface="宋体" panose="02010600030101010101" pitchFamily="2" charset="-122"/>
              </a:rPr>
              <a:t>6.1 </a:t>
            </a:r>
            <a:r>
              <a:rPr lang="zh-CN" altLang="zh-CN" sz="2400" baseline="0" dirty="0">
                <a:latin typeface="Arial Nova" panose="020B0504020202020204" pitchFamily="34" charset="0"/>
                <a:ea typeface="宋体" panose="02010600030101010101" pitchFamily="2" charset="-122"/>
              </a:rPr>
              <a:t>正态总体的参数估计</a:t>
            </a:r>
            <a:endParaRPr lang="en-US" altLang="zh-CN" sz="2400" baseline="0" dirty="0">
              <a:latin typeface="Arial Nova" panose="020B0504020202020204" pitchFamily="34" charset="0"/>
              <a:ea typeface="宋体" panose="02010600030101010101" pitchFamily="2" charset="-122"/>
            </a:endParaRPr>
          </a:p>
          <a:p>
            <a:pPr lvl="1"/>
            <a:r>
              <a:rPr lang="zh-CN" altLang="en-US" baseline="0" dirty="0">
                <a:latin typeface="Arial Nova" panose="020B0504020202020204" pitchFamily="34" charset="0"/>
                <a:ea typeface="宋体" panose="02010600030101010101" pitchFamily="2" charset="-122"/>
              </a:rPr>
              <a:t>点估计，区间估计</a:t>
            </a:r>
            <a:r>
              <a:rPr lang="en-US" altLang="zh-CN" baseline="0" dirty="0" err="1">
                <a:latin typeface="Arial Nova" panose="020B0504020202020204" pitchFamily="34" charset="0"/>
                <a:ea typeface="宋体" panose="02010600030101010101" pitchFamily="2" charset="-122"/>
              </a:rPr>
              <a:t>z.conf.plot</a:t>
            </a:r>
            <a:r>
              <a:rPr lang="en-US" altLang="zh-CN" baseline="0" dirty="0">
                <a:latin typeface="Arial Nova" panose="020B0504020202020204" pitchFamily="34" charset="0"/>
                <a:ea typeface="宋体" panose="02010600030101010101" pitchFamily="2" charset="-122"/>
              </a:rPr>
              <a:t>()</a:t>
            </a:r>
          </a:p>
          <a:p>
            <a:pPr lvl="1"/>
            <a:r>
              <a:rPr lang="zh-CN" altLang="en-US" dirty="0"/>
              <a:t>均值的区间估计</a:t>
            </a:r>
            <a:r>
              <a:rPr lang="en-US" altLang="zh-CN" dirty="0" err="1"/>
              <a:t>t.conf.plot</a:t>
            </a:r>
            <a:r>
              <a:rPr lang="en-US" altLang="zh-CN" dirty="0"/>
              <a:t>()</a:t>
            </a:r>
            <a:endParaRPr lang="en-US" altLang="zh-CN" baseline="0" dirty="0">
              <a:latin typeface="Arial Nova" panose="020B0504020202020204" pitchFamily="34" charset="0"/>
              <a:ea typeface="宋体" panose="02010600030101010101" pitchFamily="2" charset="-122"/>
            </a:endParaRPr>
          </a:p>
          <a:p>
            <a:pPr lvl="0"/>
            <a:r>
              <a:rPr lang="en-US" altLang="zh-CN" sz="2400" baseline="0" dirty="0">
                <a:latin typeface="Arial Nova" panose="020B0504020202020204" pitchFamily="34" charset="0"/>
                <a:ea typeface="宋体" panose="02010600030101010101" pitchFamily="2" charset="-122"/>
              </a:rPr>
              <a:t>6.2 </a:t>
            </a:r>
            <a:r>
              <a:rPr lang="zh-CN" altLang="zh-CN" sz="2400" baseline="0" dirty="0">
                <a:latin typeface="Arial Nova" panose="020B0504020202020204" pitchFamily="34" charset="0"/>
                <a:ea typeface="宋体" panose="02010600030101010101" pitchFamily="2" charset="-122"/>
              </a:rPr>
              <a:t>正态总体的假设检验</a:t>
            </a:r>
            <a:endParaRPr lang="en-US" altLang="zh-CN" sz="2400" baseline="0" dirty="0">
              <a:latin typeface="Arial Nova" panose="020B0504020202020204" pitchFamily="34" charset="0"/>
              <a:ea typeface="宋体" panose="02010600030101010101" pitchFamily="2" charset="-122"/>
            </a:endParaRPr>
          </a:p>
          <a:p>
            <a:pPr lvl="1"/>
            <a:r>
              <a:rPr lang="zh-CN" altLang="en-US" baseline="0" dirty="0">
                <a:latin typeface="Arial Nova" panose="020B0504020202020204" pitchFamily="34" charset="0"/>
                <a:ea typeface="宋体" panose="02010600030101010101" pitchFamily="2" charset="-122"/>
              </a:rPr>
              <a:t>假设检验的思想和步骤</a:t>
            </a:r>
            <a:endParaRPr lang="en-US" altLang="zh-CN" baseline="0" dirty="0">
              <a:latin typeface="Arial Nova" panose="020B0504020202020204" pitchFamily="34" charset="0"/>
              <a:ea typeface="宋体" panose="02010600030101010101" pitchFamily="2" charset="-122"/>
            </a:endParaRPr>
          </a:p>
          <a:p>
            <a:pPr lvl="1"/>
            <a:r>
              <a:rPr lang="zh-CN" altLang="en-US" baseline="0" dirty="0">
                <a:latin typeface="Arial Nova" panose="020B0504020202020204" pitchFamily="34" charset="0"/>
                <a:ea typeface="宋体" panose="02010600030101010101" pitchFamily="2" charset="-122"/>
              </a:rPr>
              <a:t>单样本均值</a:t>
            </a:r>
            <a:r>
              <a:rPr lang="en-US" altLang="zh-CN" baseline="0" dirty="0">
                <a:latin typeface="Arial Nova" panose="020B0504020202020204" pitchFamily="34" charset="0"/>
                <a:ea typeface="宋体" panose="02010600030101010101" pitchFamily="2" charset="-122"/>
              </a:rPr>
              <a:t>t</a:t>
            </a:r>
            <a:r>
              <a:rPr lang="zh-CN" altLang="en-US" baseline="0" dirty="0">
                <a:latin typeface="Arial Nova" panose="020B0504020202020204" pitchFamily="34" charset="0"/>
                <a:ea typeface="宋体" panose="02010600030101010101" pitchFamily="2" charset="-122"/>
              </a:rPr>
              <a:t>检验，两样本均值</a:t>
            </a:r>
            <a:r>
              <a:rPr lang="en-US" altLang="zh-CN" baseline="0" dirty="0">
                <a:latin typeface="Arial Nova" panose="020B0504020202020204" pitchFamily="34" charset="0"/>
                <a:ea typeface="宋体" panose="02010600030101010101" pitchFamily="2" charset="-122"/>
              </a:rPr>
              <a:t>t</a:t>
            </a:r>
            <a:r>
              <a:rPr lang="zh-CN" altLang="en-US" baseline="0" dirty="0">
                <a:latin typeface="Arial Nova" panose="020B0504020202020204" pitchFamily="34" charset="0"/>
                <a:ea typeface="宋体" panose="02010600030101010101" pitchFamily="2" charset="-122"/>
              </a:rPr>
              <a:t>检验</a:t>
            </a:r>
            <a:endParaRPr lang="en-US" altLang="zh-CN" baseline="0" dirty="0">
              <a:latin typeface="Arial Nova" panose="020B0504020202020204" pitchFamily="34" charset="0"/>
              <a:ea typeface="宋体" panose="02010600030101010101" pitchFamily="2" charset="-122"/>
            </a:endParaRPr>
          </a:p>
          <a:p>
            <a:pPr lvl="1"/>
            <a:r>
              <a:rPr lang="zh-CN" altLang="en-US" dirty="0"/>
              <a:t>多样本均值方差分析</a:t>
            </a:r>
            <a:r>
              <a:rPr lang="en-US" altLang="zh-CN" dirty="0"/>
              <a:t>(</a:t>
            </a:r>
            <a:r>
              <a:rPr lang="zh-CN" altLang="en-US" dirty="0"/>
              <a:t>系统误差，随机误差</a:t>
            </a:r>
            <a:r>
              <a:rPr lang="en-US" altLang="zh-CN" dirty="0"/>
              <a:t>)</a:t>
            </a:r>
            <a:endParaRPr lang="en-US" altLang="zh-CN" baseline="0" dirty="0">
              <a:latin typeface="Arial Nova" panose="020B0504020202020204" pitchFamily="34" charset="0"/>
              <a:ea typeface="宋体" panose="02010600030101010101" pitchFamily="2" charset="-122"/>
            </a:endParaRPr>
          </a:p>
          <a:p>
            <a:endParaRPr lang="en-CN" dirty="0"/>
          </a:p>
        </p:txBody>
      </p:sp>
    </p:spTree>
    <p:extLst>
      <p:ext uri="{BB962C8B-B14F-4D97-AF65-F5344CB8AC3E}">
        <p14:creationId xmlns:p14="http://schemas.microsoft.com/office/powerpoint/2010/main" val="23363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6"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7"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8"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9"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82" name="Rectangle 81">
            <a:extLst>
              <a:ext uri="{FF2B5EF4-FFF2-40B4-BE49-F238E27FC236}">
                <a16:creationId xmlns:a16="http://schemas.microsoft.com/office/drawing/2014/main" id="{ABDACBDB-9C38-4364-A45F-E430E57D7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4FA0A4-DC00-4A44-912A-BAC6A6C13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6" name="Decorative Circles">
            <a:extLst>
              <a:ext uri="{FF2B5EF4-FFF2-40B4-BE49-F238E27FC236}">
                <a16:creationId xmlns:a16="http://schemas.microsoft.com/office/drawing/2014/main" id="{2880F677-3490-475B-ABC2-E84BDEC56A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87" name="Oval 86">
              <a:extLst>
                <a:ext uri="{FF2B5EF4-FFF2-40B4-BE49-F238E27FC236}">
                  <a16:creationId xmlns:a16="http://schemas.microsoft.com/office/drawing/2014/main" id="{A7BBAE30-715D-4400-9E05-1E39217EC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F9419BD-66B8-4B5D-979F-64863DD32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0E411BB-D3CD-40AD-9676-915898DAB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0FC9C30-25A3-47A4-9A66-92AE50359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C1C480-F57B-4132-A7DA-6909F076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3">
            <a:extLst>
              <a:ext uri="{FF2B5EF4-FFF2-40B4-BE49-F238E27FC236}">
                <a16:creationId xmlns:a16="http://schemas.microsoft.com/office/drawing/2014/main" id="{83530D07-6CB8-4A4F-8F6A-9BA5DAFB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94965F7A-44F2-4AEF-8A25-106E57C63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34965"/>
            <a:ext cx="4368276" cy="2507327"/>
          </a:xfrm>
          <a:prstGeom prst="rect">
            <a:avLst/>
          </a:prstGeom>
        </p:spPr>
      </p:pic>
      <p:sp>
        <p:nvSpPr>
          <p:cNvPr id="97" name="Oval 4">
            <a:extLst>
              <a:ext uri="{FF2B5EF4-FFF2-40B4-BE49-F238E27FC236}">
                <a16:creationId xmlns:a16="http://schemas.microsoft.com/office/drawing/2014/main" id="{A0B0F77F-92C2-4EA4-88A3-070B345D0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
            <a:extLst>
              <a:ext uri="{FF2B5EF4-FFF2-40B4-BE49-F238E27FC236}">
                <a16:creationId xmlns:a16="http://schemas.microsoft.com/office/drawing/2014/main" id="{2F3205C3-F980-4EB3-9545-9CAA456A4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101" name="Graphic 100">
            <a:extLst>
              <a:ext uri="{FF2B5EF4-FFF2-40B4-BE49-F238E27FC236}">
                <a16:creationId xmlns:a16="http://schemas.microsoft.com/office/drawing/2014/main" id="{D916385E-2011-4632-B599-29C7D2834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biLevel thresh="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id="{4B33A5B1-7DAA-2068-6FCD-34B94DEE4AA2}"/>
              </a:ext>
            </a:extLst>
          </p:cNvPr>
          <p:cNvSpPr>
            <a:spLocks noGrp="1"/>
          </p:cNvSpPr>
          <p:nvPr>
            <p:ph type="title"/>
          </p:nvPr>
        </p:nvSpPr>
        <p:spPr>
          <a:xfrm>
            <a:off x="4563043" y="4064885"/>
            <a:ext cx="3856983" cy="1220361"/>
          </a:xfrm>
        </p:spPr>
        <p:txBody>
          <a:bodyPr vert="horz" lIns="91440" tIns="45720" rIns="91440" bIns="45720" rtlCol="0" anchor="b">
            <a:normAutofit/>
          </a:bodyPr>
          <a:lstStyle/>
          <a:p>
            <a:pPr>
              <a:lnSpc>
                <a:spcPct val="90000"/>
              </a:lnSpc>
            </a:pPr>
            <a:r>
              <a:rPr lang="en-US" dirty="0"/>
              <a:t>Thank</a:t>
            </a:r>
            <a:r>
              <a:rPr lang="en-US" altLang="zh-CN" dirty="0"/>
              <a:t> You</a:t>
            </a:r>
            <a:endParaRPr lang="en-US" dirty="0"/>
          </a:p>
        </p:txBody>
      </p:sp>
      <p:pic>
        <p:nvPicPr>
          <p:cNvPr id="103" name="Graphic 102">
            <a:extLst>
              <a:ext uri="{FF2B5EF4-FFF2-40B4-BE49-F238E27FC236}">
                <a16:creationId xmlns:a16="http://schemas.microsoft.com/office/drawing/2014/main" id="{A6269A2E-1142-4640-87F2-FB272B760D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151" y="94982"/>
            <a:ext cx="2698133" cy="2698133"/>
          </a:xfrm>
          <a:prstGeom prst="rect">
            <a:avLst/>
          </a:prstGeom>
        </p:spPr>
      </p:pic>
      <p:sp>
        <p:nvSpPr>
          <p:cNvPr id="105" name="Oval 1">
            <a:extLst>
              <a:ext uri="{FF2B5EF4-FFF2-40B4-BE49-F238E27FC236}">
                <a16:creationId xmlns:a16="http://schemas.microsoft.com/office/drawing/2014/main" id="{6268828B-23B3-4AF6-A838-6F0128B6F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a:extLst>
              <a:ext uri="{FF2B5EF4-FFF2-40B4-BE49-F238E27FC236}">
                <a16:creationId xmlns:a16="http://schemas.microsoft.com/office/drawing/2014/main" id="{39A1D611-C6DC-43FA-ACA3-C4E70E1BD0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00" y="3665550"/>
            <a:ext cx="3192449" cy="3192449"/>
          </a:xfrm>
          <a:prstGeom prst="rect">
            <a:avLst/>
          </a:prstGeom>
        </p:spPr>
      </p:pic>
      <p:sp>
        <p:nvSpPr>
          <p:cNvPr id="6" name="Oval 5">
            <a:extLst>
              <a:ext uri="{FF2B5EF4-FFF2-40B4-BE49-F238E27FC236}">
                <a16:creationId xmlns:a16="http://schemas.microsoft.com/office/drawing/2014/main" id="{BFFE80D8-6A4A-9A27-EDD7-849C994FE230}"/>
              </a:ext>
            </a:extLst>
          </p:cNvPr>
          <p:cNvSpPr>
            <a:spLocks noGrp="1" noRot="1" noMove="1" noResize="1" noEditPoints="1" noAdjustHandles="1" noChangeArrowheads="1" noChangeShapeType="1"/>
          </p:cNvSpPr>
          <p:nvPr/>
        </p:nvSpPr>
        <p:spPr>
          <a:xfrm>
            <a:off x="8664577" y="3214365"/>
            <a:ext cx="4248446" cy="4189298"/>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Graphic 4" descr="Clipboard Partially Checked outline">
            <a:extLst>
              <a:ext uri="{FF2B5EF4-FFF2-40B4-BE49-F238E27FC236}">
                <a16:creationId xmlns:a16="http://schemas.microsoft.com/office/drawing/2014/main" id="{D8DDB770-83BE-EBDD-B570-8B9464A63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0362" y="3929868"/>
            <a:ext cx="2600770" cy="2600770"/>
          </a:xfrm>
          <a:prstGeom prst="rect">
            <a:avLst/>
          </a:prstGeom>
        </p:spPr>
      </p:pic>
    </p:spTree>
    <p:extLst>
      <p:ext uri="{BB962C8B-B14F-4D97-AF65-F5344CB8AC3E}">
        <p14:creationId xmlns:p14="http://schemas.microsoft.com/office/powerpoint/2010/main" val="125599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rmAutofit/>
          </a:bodyPr>
          <a:lstStyle/>
          <a:p>
            <a:r>
              <a:rPr lang="en-US" altLang="zh-CN" dirty="0"/>
              <a:t>6.1 </a:t>
            </a:r>
            <a:r>
              <a:rPr lang="zh-CN" altLang="en-US" dirty="0"/>
              <a:t>正态总体的参数估计</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p:txBody>
              <a:bodyPr>
                <a:normAutofit/>
              </a:bodyPr>
              <a:lstStyle/>
              <a:p>
                <a:r>
                  <a:rPr lang="zh-CN" altLang="en-US" dirty="0"/>
                  <a:t>估计就是根据你拥有的信息来对现实世界进行某种判断。统计中的估计也不例外它是完全根据数据做出的。因此本节内容就是由样本数据对总体参数进行估计，即：</a:t>
                </a:r>
                <a:endParaRPr lang="en-US" altLang="zh-CN" dirty="0"/>
              </a:p>
              <a:p>
                <a14:m>
                  <m:oMath xmlns:m="http://schemas.openxmlformats.org/officeDocument/2006/math">
                    <m:r>
                      <a:rPr lang="zh-CN" altLang="en-US" i="1" dirty="0">
                        <a:latin typeface="Cambria Math" panose="02040503050406030204" pitchFamily="18" charset="0"/>
                      </a:rPr>
                      <m:t>样本</m:t>
                    </m:r>
                    <m:r>
                      <a:rPr lang="zh-CN" altLang="en-US" i="1" dirty="0" smtClean="0">
                        <a:latin typeface="Cambria Math" panose="02040503050406030204" pitchFamily="18" charset="0"/>
                      </a:rPr>
                      <m:t>均值</m:t>
                    </m:r>
                    <m:r>
                      <a:rPr lang="en-US" altLang="zh-CN" b="0" i="1" dirty="0" smtClean="0">
                        <a:latin typeface="Cambria Math" panose="02040503050406030204" pitchFamily="18" charset="0"/>
                      </a:rPr>
                      <m:t> </m:t>
                    </m:r>
                    <m:bar>
                      <m:barPr>
                        <m:pos m:val="top"/>
                        <m:ctrlPr>
                          <a:rPr lang="en-US" altLang="zh-CN" b="0" i="1" dirty="0" smtClean="0">
                            <a:latin typeface="Cambria Math" panose="02040503050406030204" pitchFamily="18" charset="0"/>
                          </a:rPr>
                        </m:ctrlPr>
                      </m:barPr>
                      <m:e>
                        <m:r>
                          <a:rPr lang="en-US" altLang="zh-CN" b="0" i="1" dirty="0" smtClean="0">
                            <a:latin typeface="Cambria Math" panose="02040503050406030204" pitchFamily="18" charset="0"/>
                          </a:rPr>
                          <m:t>𝑥</m:t>
                        </m:r>
                      </m:e>
                    </m:bar>
                    <m:r>
                      <a:rPr lang="en-US" altLang="zh-CN" b="0" i="1" dirty="0" smtClean="0">
                        <a:latin typeface="Cambria Math" panose="02040503050406030204" pitchFamily="18" charset="0"/>
                      </a:rPr>
                      <m:t>−→</m:t>
                    </m:r>
                    <m:r>
                      <a:rPr lang="zh-CN" altLang="en-US" i="1" dirty="0">
                        <a:latin typeface="Cambria Math" panose="02040503050406030204" pitchFamily="18" charset="0"/>
                      </a:rPr>
                      <m:t>总体</m:t>
                    </m:r>
                    <m:r>
                      <a:rPr lang="zh-CN" altLang="en-US" i="1" dirty="0" smtClean="0">
                        <a:latin typeface="Cambria Math" panose="02040503050406030204" pitchFamily="18" charset="0"/>
                      </a:rPr>
                      <m:t>均值</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𝜇</m:t>
                    </m:r>
                  </m:oMath>
                </a14:m>
                <a:endParaRPr lang="en-US" altLang="zh-CN" b="0" dirty="0"/>
              </a:p>
              <a:p>
                <a14:m>
                  <m:oMath xmlns:m="http://schemas.openxmlformats.org/officeDocument/2006/math">
                    <m:r>
                      <a:rPr lang="zh-CN" altLang="en-US" i="1" dirty="0" smtClean="0">
                        <a:latin typeface="Cambria Math" panose="02040503050406030204" pitchFamily="18" charset="0"/>
                      </a:rPr>
                      <m:t>样本</m:t>
                    </m:r>
                    <m:r>
                      <a:rPr lang="zh-CN" altLang="en-US" i="1" dirty="0">
                        <a:latin typeface="Cambria Math" panose="02040503050406030204" pitchFamily="18" charset="0"/>
                      </a:rPr>
                      <m:t>方差</m:t>
                    </m:r>
                    <m:r>
                      <a:rPr lang="en-US" altLang="zh-CN" b="0"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zh-CN" altLang="en-US" i="1" dirty="0">
                        <a:latin typeface="Cambria Math" panose="02040503050406030204" pitchFamily="18" charset="0"/>
                      </a:rPr>
                      <m:t>总体方差</m:t>
                    </m:r>
                    <m:r>
                      <a:rPr lang="en-US" altLang="zh-CN" b="0"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endParaRPr lang="en-US" altLang="zh-CN" b="0" dirty="0"/>
              </a:p>
              <a:p>
                <a14:m>
                  <m:oMath xmlns:m="http://schemas.openxmlformats.org/officeDocument/2006/math">
                    <m:r>
                      <a:rPr lang="zh-CN" altLang="en-US" i="1" dirty="0" smtClean="0">
                        <a:latin typeface="Cambria Math" panose="02040503050406030204" pitchFamily="18" charset="0"/>
                      </a:rPr>
                      <m:t>样本</m:t>
                    </m:r>
                    <m:r>
                      <a:rPr lang="zh-CN" altLang="en-US" i="1" dirty="0">
                        <a:latin typeface="Cambria Math" panose="02040503050406030204" pitchFamily="18" charset="0"/>
                      </a:rPr>
                      <m:t>标准差</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zh-CN" altLang="en-US" i="1" dirty="0">
                        <a:latin typeface="Cambria Math" panose="02040503050406030204" pitchFamily="18" charset="0"/>
                      </a:rPr>
                      <m:t>总体标准差</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𝜎</m:t>
                    </m:r>
                  </m:oMath>
                </a14:m>
                <a:endParaRPr lang="en-US" altLang="zh-CN" b="0" dirty="0"/>
              </a:p>
              <a:p>
                <a14:m>
                  <m:oMath xmlns:m="http://schemas.openxmlformats.org/officeDocument/2006/math">
                    <m:r>
                      <a:rPr lang="zh-CN" altLang="en-US" i="1" dirty="0" smtClean="0">
                        <a:latin typeface="Cambria Math" panose="02040503050406030204" pitchFamily="18" charset="0"/>
                      </a:rPr>
                      <m:t>样本</m:t>
                    </m:r>
                    <m:r>
                      <a:rPr lang="zh-CN" altLang="en-US" i="1" dirty="0">
                        <a:latin typeface="Cambria Math" panose="02040503050406030204" pitchFamily="18" charset="0"/>
                      </a:rPr>
                      <m:t>比例</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zh-CN" altLang="en-US" i="1" dirty="0">
                        <a:latin typeface="Cambria Math" panose="02040503050406030204" pitchFamily="18" charset="0"/>
                      </a:rPr>
                      <m:t>总体比例</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𝑃</m:t>
                    </m:r>
                  </m:oMath>
                </a14:m>
                <a:endParaRPr lang="en-US" altLang="zh-CN" b="0" dirty="0"/>
              </a:p>
            </p:txBody>
          </p:sp>
        </mc:Choice>
        <mc:Fallback xmlns="">
          <p:sp>
            <p:nvSpPr>
              <p:cNvPr id="3" name="内容占位符 2">
                <a:extLst>
                  <a:ext uri="{FF2B5EF4-FFF2-40B4-BE49-F238E27FC236}">
                    <a16:creationId xmlns:a16="http://schemas.microsoft.com/office/drawing/2014/main" id="{3F3D4A5E-C36A-15EB-3CB9-7143A52F7D2E}"/>
                  </a:ext>
                </a:extLst>
              </p:cNvPr>
              <p:cNvSpPr>
                <a:spLocks noGrp="1" noRot="1" noChangeAspect="1" noMove="1" noResize="1" noEditPoints="1" noAdjustHandles="1" noChangeArrowheads="1" noChangeShapeType="1" noTextEdit="1"/>
              </p:cNvSpPr>
              <p:nvPr>
                <p:ph idx="1"/>
              </p:nvPr>
            </p:nvSpPr>
            <p:spPr>
              <a:blipFill>
                <a:blip r:embed="rId2"/>
                <a:stretch>
                  <a:fillRect l="-801"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29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Autofit/>
          </a:bodyPr>
          <a:lstStyle/>
          <a:p>
            <a:r>
              <a:rPr lang="en-US" altLang="zh-CN" sz="4000" dirty="0"/>
              <a:t>6.1 </a:t>
            </a:r>
            <a:r>
              <a:rPr lang="zh-CN" altLang="en-US" sz="4000" dirty="0"/>
              <a:t>正态总体的参数估计</a:t>
            </a:r>
            <a:br>
              <a:rPr lang="en-US" altLang="zh-CN" sz="4000" dirty="0"/>
            </a:br>
            <a:r>
              <a:rPr lang="en-US" altLang="zh-CN" sz="3600" dirty="0"/>
              <a:t>6.1.1 </a:t>
            </a:r>
            <a:r>
              <a:rPr lang="zh-CN" altLang="en-US" sz="3600" dirty="0"/>
              <a:t>参数估计的方法</a:t>
            </a:r>
            <a:endParaRPr lang="zh-CN" altLang="en-US" sz="4000" dirty="0"/>
          </a:p>
        </p:txBody>
      </p:sp>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p:txBody>
          <a:bodyPr/>
          <a:lstStyle/>
          <a:p>
            <a:r>
              <a:rPr lang="zh-CN" altLang="en-US" dirty="0"/>
              <a:t>由样本统计量来估计总体参数有两种方法：</a:t>
            </a:r>
            <a:r>
              <a:rPr lang="zh-CN" altLang="en-US" dirty="0">
                <a:solidFill>
                  <a:srgbClr val="FF0000"/>
                </a:solidFill>
              </a:rPr>
              <a:t>点估计和区间估计</a:t>
            </a:r>
            <a:endParaRPr lang="en-US" altLang="zh-CN" dirty="0">
              <a:solidFill>
                <a:srgbClr val="FF0000"/>
              </a:solidFill>
            </a:endParaRPr>
          </a:p>
          <a:p>
            <a:r>
              <a:rPr lang="zh-CN" altLang="en-US" dirty="0"/>
              <a:t>点估计</a:t>
            </a:r>
            <a:r>
              <a:rPr lang="en-US" altLang="zh-CN" dirty="0"/>
              <a:t>(point estimation)</a:t>
            </a:r>
            <a:r>
              <a:rPr lang="zh-CN" altLang="en-US" dirty="0"/>
              <a:t>：就是用样本统计量来估计相应的总体参数</a:t>
            </a:r>
            <a:endParaRPr lang="en-US" altLang="zh-CN" dirty="0"/>
          </a:p>
          <a:p>
            <a:r>
              <a:rPr lang="zh-CN" altLang="en-US" dirty="0"/>
              <a:t>区间估计</a:t>
            </a:r>
            <a:r>
              <a:rPr lang="en-US" altLang="zh-CN" dirty="0"/>
              <a:t>(interval estimation)</a:t>
            </a:r>
            <a:r>
              <a:rPr lang="zh-CN" altLang="en-US" dirty="0"/>
              <a:t>：是通过统计推断找到包括样本统计量在内</a:t>
            </a:r>
            <a:r>
              <a:rPr lang="en-US" altLang="zh-CN" dirty="0"/>
              <a:t>(</a:t>
            </a:r>
            <a:r>
              <a:rPr lang="zh-CN" altLang="en-US" dirty="0"/>
              <a:t>有时是以统计量为中心</a:t>
            </a:r>
            <a:r>
              <a:rPr lang="en-US" altLang="zh-CN" dirty="0"/>
              <a:t>)</a:t>
            </a:r>
            <a:r>
              <a:rPr lang="zh-CN" altLang="en-US" dirty="0"/>
              <a:t>的一个区间；该区间被认为很可能包含总体参数。</a:t>
            </a:r>
          </a:p>
        </p:txBody>
      </p:sp>
    </p:spTree>
    <p:extLst>
      <p:ext uri="{BB962C8B-B14F-4D97-AF65-F5344CB8AC3E}">
        <p14:creationId xmlns:p14="http://schemas.microsoft.com/office/powerpoint/2010/main" val="94277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Autofit/>
          </a:bodyPr>
          <a:lstStyle/>
          <a:p>
            <a:r>
              <a:rPr lang="en-US" altLang="zh-CN" sz="4000" dirty="0"/>
              <a:t>6.1 </a:t>
            </a:r>
            <a:r>
              <a:rPr lang="zh-CN" altLang="en-US" sz="4000" dirty="0"/>
              <a:t>正态总体的参数估计</a:t>
            </a:r>
            <a:br>
              <a:rPr lang="en-US" altLang="zh-CN" sz="4000" dirty="0"/>
            </a:br>
            <a:r>
              <a:rPr lang="en-US" altLang="zh-CN" sz="3600" dirty="0"/>
              <a:t>6.1.1 </a:t>
            </a:r>
            <a:r>
              <a:rPr lang="zh-CN" altLang="en-US" sz="3600" dirty="0"/>
              <a:t>参数估计的方法</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p:txBody>
              <a:bodyPr/>
              <a:lstStyle/>
              <a:p>
                <a:pPr marL="0" indent="0">
                  <a:buNone/>
                </a:pPr>
                <a:r>
                  <a:rPr lang="zh-CN" altLang="en-US" sz="2800" dirty="0">
                    <a:solidFill>
                      <a:srgbClr val="0033CC"/>
                    </a:solidFill>
                  </a:rPr>
                  <a:t>区间估计</a:t>
                </a:r>
                <a:endParaRPr lang="en-US" altLang="zh-CN" sz="2800" dirty="0">
                  <a:solidFill>
                    <a:srgbClr val="0033CC"/>
                  </a:solidFill>
                </a:endParaRPr>
              </a:p>
              <a:p>
                <a:pPr marL="0" indent="0">
                  <a:buNone/>
                </a:pPr>
                <a:r>
                  <a:rPr lang="zh-CN" altLang="en-US" dirty="0"/>
                  <a:t>同前面介绍的正态分布性质一样：</a:t>
                </a:r>
                <a:endParaRPr lang="en-US" altLang="zh-CN" dirty="0"/>
              </a:p>
              <a:p>
                <a:r>
                  <a:rPr lang="zh-CN" altLang="en-US" dirty="0"/>
                  <a:t>样本均值</a:t>
                </a:r>
                <a14:m>
                  <m:oMath xmlns:m="http://schemas.openxmlformats.org/officeDocument/2006/math">
                    <m:d>
                      <m:dPr>
                        <m:ctrlPr>
                          <a:rPr lang="en-US" altLang="zh-CN" b="0" i="1" dirty="0"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oMath>
                </a14:m>
                <a:r>
                  <a:rPr lang="zh-CN" altLang="en-US" dirty="0"/>
                  <a:t>落在</a:t>
                </a:r>
                <a14:m>
                  <m:oMath xmlns:m="http://schemas.openxmlformats.org/officeDocument/2006/math">
                    <m:d>
                      <m:dPr>
                        <m:ctrlPr>
                          <a:rPr lang="en-US" altLang="zh-CN" b="0" i="1"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𝜎</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r>
                          <a:rPr lang="en-US" altLang="zh-CN" b="0" i="1" smtClean="0">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r>
                      <a:rPr lang="zh-CN" altLang="en-US" i="1">
                        <a:latin typeface="Cambria Math" panose="02040503050406030204" pitchFamily="18" charset="0"/>
                      </a:rPr>
                      <m:t>范围内</m:t>
                    </m:r>
                  </m:oMath>
                </a14:m>
                <a:r>
                  <a:rPr lang="zh-CN" altLang="en-US" dirty="0"/>
                  <a:t>的概率为</a:t>
                </a:r>
                <a:r>
                  <a:rPr lang="en-US" altLang="zh-CN" dirty="0"/>
                  <a:t>68.27%</a:t>
                </a:r>
              </a:p>
              <a:p>
                <a:r>
                  <a:rPr lang="zh-CN" altLang="en-US" dirty="0"/>
                  <a:t>样本均值</a:t>
                </a:r>
                <a14:m>
                  <m:oMath xmlns:m="http://schemas.openxmlformats.org/officeDocument/2006/math">
                    <m:d>
                      <m:dPr>
                        <m:ctrlPr>
                          <a:rPr lang="en-US" altLang="zh-CN" b="0" i="1" dirty="0"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oMath>
                </a14:m>
                <a:r>
                  <a:rPr lang="zh-CN" altLang="en-US" dirty="0"/>
                  <a:t>落在</a:t>
                </a:r>
                <a14:m>
                  <m:oMath xmlns:m="http://schemas.openxmlformats.org/officeDocument/2006/math">
                    <m:d>
                      <m:dPr>
                        <m:ctrlPr>
                          <a:rPr lang="en-US" altLang="zh-CN" b="0" i="1"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r>
                          <a:rPr lang="en-US" altLang="zh-CN" b="0" i="1" smtClean="0">
                            <a:latin typeface="Cambria Math" panose="02040503050406030204" pitchFamily="18" charset="0"/>
                          </a:rPr>
                          <m:t>−2</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𝜎</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r>
                          <a:rPr lang="en-US" altLang="zh-CN" b="0" i="1" smtClean="0">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b="0" i="1" smtClean="0">
                            <a:latin typeface="Cambria Math" panose="02040503050406030204" pitchFamily="18" charset="0"/>
                          </a:rPr>
                          <m:t>+2</m:t>
                        </m:r>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r>
                      <a:rPr lang="zh-CN" altLang="en-US" i="1">
                        <a:latin typeface="Cambria Math" panose="02040503050406030204" pitchFamily="18" charset="0"/>
                      </a:rPr>
                      <m:t>范围内</m:t>
                    </m:r>
                  </m:oMath>
                </a14:m>
                <a:r>
                  <a:rPr lang="zh-CN" altLang="en-US" dirty="0"/>
                  <a:t>的概率为</a:t>
                </a:r>
                <a:r>
                  <a:rPr lang="en-US" altLang="zh-CN" dirty="0"/>
                  <a:t>95.45%</a:t>
                </a:r>
              </a:p>
              <a:p>
                <a:r>
                  <a:rPr lang="zh-CN" altLang="en-US" dirty="0"/>
                  <a:t>样本均值</a:t>
                </a:r>
                <a14:m>
                  <m:oMath xmlns:m="http://schemas.openxmlformats.org/officeDocument/2006/math">
                    <m:d>
                      <m:dPr>
                        <m:ctrlPr>
                          <a:rPr lang="en-US" altLang="zh-CN" b="0" i="1" dirty="0"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e>
                    </m:d>
                  </m:oMath>
                </a14:m>
                <a:r>
                  <a:rPr lang="zh-CN" altLang="en-US" dirty="0"/>
                  <a:t>落在</a:t>
                </a:r>
                <a14:m>
                  <m:oMath xmlns:m="http://schemas.openxmlformats.org/officeDocument/2006/math">
                    <m:d>
                      <m:dPr>
                        <m:ctrlPr>
                          <a:rPr lang="en-US" altLang="zh-CN" b="0" i="1"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r>
                          <a:rPr lang="en-US" altLang="zh-CN" b="0" i="1" smtClean="0">
                            <a:latin typeface="Cambria Math" panose="02040503050406030204" pitchFamily="18" charset="0"/>
                          </a:rPr>
                          <m:t>−2</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𝜎</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r>
                          <a:rPr lang="en-US" altLang="zh-CN" b="0" i="1" smtClean="0">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b="0" i="1" smtClean="0">
                            <a:latin typeface="Cambria Math" panose="02040503050406030204" pitchFamily="18" charset="0"/>
                          </a:rPr>
                          <m:t>+2</m:t>
                        </m:r>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r>
                      <a:rPr lang="zh-CN" altLang="en-US" i="1">
                        <a:latin typeface="Cambria Math" panose="02040503050406030204" pitchFamily="18" charset="0"/>
                      </a:rPr>
                      <m:t>范围内</m:t>
                    </m:r>
                  </m:oMath>
                </a14:m>
                <a:r>
                  <a:rPr lang="zh-CN" altLang="en-US" dirty="0"/>
                  <a:t>的概率为</a:t>
                </a:r>
                <a:r>
                  <a:rPr lang="en-US" altLang="zh-CN" dirty="0"/>
                  <a:t>99.37%</a:t>
                </a:r>
              </a:p>
              <a:p>
                <a:endParaRPr lang="zh-CN" altLang="en-US" dirty="0"/>
              </a:p>
            </p:txBody>
          </p:sp>
        </mc:Choice>
        <mc:Fallback xmlns="">
          <p:sp>
            <p:nvSpPr>
              <p:cNvPr id="3" name="内容占位符 2">
                <a:extLst>
                  <a:ext uri="{FF2B5EF4-FFF2-40B4-BE49-F238E27FC236}">
                    <a16:creationId xmlns:a16="http://schemas.microsoft.com/office/drawing/2014/main" id="{3F3D4A5E-C36A-15EB-3CB9-7143A52F7D2E}"/>
                  </a:ext>
                </a:extLst>
              </p:cNvPr>
              <p:cNvSpPr>
                <a:spLocks noGrp="1" noRot="1" noChangeAspect="1" noMove="1" noResize="1" noEditPoints="1" noAdjustHandles="1" noChangeArrowheads="1" noChangeShapeType="1" noTextEdit="1"/>
              </p:cNvSpPr>
              <p:nvPr>
                <p:ph idx="1"/>
              </p:nvPr>
            </p:nvSpPr>
            <p:spPr>
              <a:blipFill>
                <a:blip r:embed="rId2"/>
                <a:stretch>
                  <a:fillRect l="-1201"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7557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Autofit/>
          </a:bodyPr>
          <a:lstStyle/>
          <a:p>
            <a:r>
              <a:rPr lang="en-US" altLang="zh-CN" sz="4000" dirty="0"/>
              <a:t>6.1 </a:t>
            </a:r>
            <a:r>
              <a:rPr lang="zh-CN" altLang="en-US" sz="4000" dirty="0"/>
              <a:t>正态总体的参数估计</a:t>
            </a:r>
            <a:br>
              <a:rPr lang="en-US" altLang="zh-CN" sz="4000" dirty="0"/>
            </a:br>
            <a:r>
              <a:rPr lang="en-US" altLang="zh-CN" sz="3600" dirty="0"/>
              <a:t>6.1.1 </a:t>
            </a:r>
            <a:r>
              <a:rPr lang="zh-CN" altLang="en-US" sz="3600" dirty="0"/>
              <a:t>参数估计的方法</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a:xfrm>
                <a:off x="777240" y="1825624"/>
                <a:ext cx="10659110" cy="4811843"/>
              </a:xfrm>
            </p:spPr>
            <p:txBody>
              <a:bodyPr>
                <a:normAutofit/>
              </a:bodyPr>
              <a:lstStyle/>
              <a:p>
                <a:pPr marL="0" indent="0">
                  <a:buNone/>
                </a:pPr>
                <a:r>
                  <a:rPr lang="zh-CN" altLang="en-US" sz="2800" dirty="0">
                    <a:solidFill>
                      <a:srgbClr val="0033CC"/>
                    </a:solidFill>
                  </a:rPr>
                  <a:t>区间估计</a:t>
                </a:r>
                <a:endParaRPr lang="en-US" altLang="zh-CN" sz="2800" dirty="0">
                  <a:solidFill>
                    <a:srgbClr val="0033CC"/>
                  </a:solidFill>
                </a:endParaRPr>
              </a:p>
              <a:p>
                <a:r>
                  <a:rPr lang="zh-CN" altLang="en-US" dirty="0"/>
                  <a:t>在统计量 </a:t>
                </a:r>
                <a14:m>
                  <m:oMath xmlns:m="http://schemas.openxmlformats.org/officeDocument/2006/math">
                    <m:r>
                      <m:rPr>
                        <m:sty m:val="p"/>
                      </m:rPr>
                      <a:rPr lang="en-US" altLang="zh-CN" i="1" dirty="0" smtClean="0">
                        <a:latin typeface="Cambria Math" panose="02040503050406030204" pitchFamily="18" charset="0"/>
                      </a:rPr>
                      <m:t>z</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r>
                          <a:rPr lang="en-US" altLang="zh-CN" b="0" i="1" smtClean="0">
                            <a:latin typeface="Cambria Math" panose="02040503050406030204" pitchFamily="18" charset="0"/>
                          </a:rPr>
                          <m:t>𝜇</m:t>
                        </m:r>
                      </m:num>
                      <m:den>
                        <m:r>
                          <a:rPr lang="en-US" altLang="zh-CN" b="0"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oMath>
                </a14:m>
                <a:r>
                  <a:rPr lang="zh-CN" altLang="en-US" dirty="0"/>
                  <a:t> 服从正态分布的前提下，同上述方法一样，可类似的对总体均值进行估计，有两种情况：</a:t>
                </a:r>
                <a:endParaRPr lang="en-US" altLang="zh-CN" dirty="0"/>
              </a:p>
              <a:p>
                <a:pPr lvl="1"/>
                <a14:m>
                  <m:oMath xmlns:m="http://schemas.openxmlformats.org/officeDocument/2006/math">
                    <m:r>
                      <a:rPr lang="en-US" altLang="zh-CN" b="0" i="1" smtClean="0">
                        <a:latin typeface="Cambria Math" panose="02040503050406030204" pitchFamily="18" charset="0"/>
                      </a:rPr>
                      <m:t>𝜎</m:t>
                    </m:r>
                    <m:r>
                      <a:rPr lang="zh-CN" altLang="en-US" i="1">
                        <a:latin typeface="Cambria Math" panose="02040503050406030204" pitchFamily="18" charset="0"/>
                      </a:rPr>
                      <m:t>已知</m:t>
                    </m:r>
                  </m:oMath>
                </a14:m>
                <a:r>
                  <a:rPr lang="zh-CN" altLang="en-US" dirty="0"/>
                  <a:t>，</a:t>
                </a:r>
                <a14:m>
                  <m:oMath xmlns:m="http://schemas.openxmlformats.org/officeDocument/2006/math">
                    <m:r>
                      <a:rPr lang="en-US" altLang="zh-CN" i="1" dirty="0" smtClean="0">
                        <a:latin typeface="Cambria Math" panose="02040503050406030204" pitchFamily="18" charset="0"/>
                      </a:rPr>
                      <m:t>𝑋</m:t>
                    </m:r>
                  </m:oMath>
                </a14:m>
                <a:r>
                  <a:rPr lang="zh-CN" altLang="en-US" dirty="0"/>
                  <a:t>服从正态分布</a:t>
                </a:r>
                <a:endParaRPr lang="en-US" altLang="zh-CN" dirty="0"/>
              </a:p>
              <a:p>
                <a:pPr lvl="1"/>
                <a14:m>
                  <m:oMath xmlns:m="http://schemas.openxmlformats.org/officeDocument/2006/math">
                    <m:r>
                      <a:rPr lang="en-US" altLang="zh-CN" b="0" i="1" smtClean="0">
                        <a:latin typeface="Cambria Math" panose="02040503050406030204" pitchFamily="18" charset="0"/>
                      </a:rPr>
                      <m:t>𝜎</m:t>
                    </m:r>
                    <m:r>
                      <a:rPr lang="zh-CN" altLang="en-US" i="1">
                        <a:latin typeface="Cambria Math" panose="02040503050406030204" pitchFamily="18" charset="0"/>
                      </a:rPr>
                      <m:t>已知</m:t>
                    </m:r>
                  </m:oMath>
                </a14:m>
                <a:r>
                  <a:rPr lang="zh-CN" altLang="en-US" dirty="0"/>
                  <a:t>，</a:t>
                </a:r>
                <a14:m>
                  <m:oMath xmlns:m="http://schemas.openxmlformats.org/officeDocument/2006/math">
                    <m:r>
                      <a:rPr lang="en-US" altLang="zh-CN" i="1" dirty="0" smtClean="0">
                        <a:latin typeface="Cambria Math" panose="02040503050406030204" pitchFamily="18" charset="0"/>
                      </a:rPr>
                      <m:t>𝑛</m:t>
                    </m:r>
                  </m:oMath>
                </a14:m>
                <a:r>
                  <a:rPr lang="zh-CN" altLang="en-US" dirty="0"/>
                  <a:t>足够大，应用中心极限定理</a:t>
                </a:r>
                <a:endParaRPr lang="en-US" altLang="zh-CN" dirty="0"/>
              </a:p>
              <a:p>
                <a:pPr marL="0" indent="0">
                  <a:buNone/>
                </a:pPr>
                <a:r>
                  <a:rPr lang="zh-CN" altLang="en-US" dirty="0"/>
                  <a:t>将它对应的概率称为置信水平</a:t>
                </a:r>
                <a:r>
                  <a:rPr lang="en-US" altLang="zh-CN" dirty="0"/>
                  <a:t>(confidence level)</a:t>
                </a:r>
                <a:r>
                  <a:rPr lang="zh-CN" altLang="en-US" dirty="0"/>
                  <a:t>，</a:t>
                </a:r>
                <a:endParaRPr lang="en-US" altLang="zh-CN" dirty="0"/>
              </a:p>
              <a:p>
                <a:pPr marL="0" indent="0">
                  <a:buNone/>
                </a:pPr>
                <a:r>
                  <a:rPr lang="zh-CN" altLang="en-US" dirty="0"/>
                  <a:t>将</a:t>
                </a:r>
                <a14:m>
                  <m:oMath xmlns:m="http://schemas.openxmlformats.org/officeDocument/2006/math">
                    <m:d>
                      <m:dPr>
                        <m:ctrlPr>
                          <a:rPr lang="en-US" altLang="zh-CN" b="0" i="1" smtClean="0">
                            <a:latin typeface="Cambria Math" panose="02040503050406030204" pitchFamily="18" charset="0"/>
                          </a:rPr>
                        </m:ctrlPr>
                      </m:d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𝑋</m:t>
                            </m:r>
                          </m:e>
                        </m:ba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num>
                              <m:den>
                                <m:r>
                                  <a:rPr lang="en-US" altLang="zh-CN" b="0" i="1" smtClean="0">
                                    <a:latin typeface="Cambria Math" panose="02040503050406030204" pitchFamily="18" charset="0"/>
                                  </a:rPr>
                                  <m:t>2</m:t>
                                </m:r>
                              </m:den>
                            </m:f>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𝜎</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r>
                          <a:rPr lang="en-US" altLang="zh-CN" b="0" i="1" smtClean="0">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b="0" i="1" smtClean="0">
                                <a:latin typeface="Cambria Math" panose="02040503050406030204" pitchFamily="18" charset="0"/>
                              </a:rPr>
                              <m:t>𝑋</m:t>
                            </m:r>
                          </m:e>
                        </m:ba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oMath>
                </a14:m>
                <a:r>
                  <a:rPr lang="en-US" altLang="zh-CN" dirty="0"/>
                  <a:t> </a:t>
                </a:r>
                <a:r>
                  <a:rPr lang="zh-CN" altLang="en-US" dirty="0"/>
                  <a:t>表示的范围称为置信区间</a:t>
                </a:r>
                <a:r>
                  <a:rPr lang="en-US" altLang="zh-CN" dirty="0"/>
                  <a:t>(confidence interval)</a:t>
                </a:r>
              </a:p>
              <a:p>
                <a:endParaRPr lang="zh-CN" altLang="en-US" dirty="0"/>
              </a:p>
            </p:txBody>
          </p:sp>
        </mc:Choice>
        <mc:Fallback xmlns="">
          <p:sp>
            <p:nvSpPr>
              <p:cNvPr id="3" name="内容占位符 2">
                <a:extLst>
                  <a:ext uri="{FF2B5EF4-FFF2-40B4-BE49-F238E27FC236}">
                    <a16:creationId xmlns:a16="http://schemas.microsoft.com/office/drawing/2014/main" id="{3F3D4A5E-C36A-15EB-3CB9-7143A52F7D2E}"/>
                  </a:ext>
                </a:extLst>
              </p:cNvPr>
              <p:cNvSpPr>
                <a:spLocks noGrp="1" noRot="1" noChangeAspect="1" noMove="1" noResize="1" noEditPoints="1" noAdjustHandles="1" noChangeArrowheads="1" noChangeShapeType="1" noTextEdit="1"/>
              </p:cNvSpPr>
              <p:nvPr>
                <p:ph idx="1"/>
              </p:nvPr>
            </p:nvSpPr>
            <p:spPr>
              <a:xfrm>
                <a:off x="777240" y="1825624"/>
                <a:ext cx="10659110" cy="4811843"/>
              </a:xfrm>
              <a:blipFill>
                <a:blip r:embed="rId2"/>
                <a:stretch>
                  <a:fillRect l="-1201" t="-5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3150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Autofit/>
          </a:bodyPr>
          <a:lstStyle/>
          <a:p>
            <a:r>
              <a:rPr lang="en-US" altLang="zh-CN" sz="4000" dirty="0"/>
              <a:t>6.1 </a:t>
            </a:r>
            <a:r>
              <a:rPr lang="zh-CN" altLang="en-US" sz="4000" dirty="0"/>
              <a:t>正态总体的参数估计</a:t>
            </a:r>
            <a:br>
              <a:rPr lang="en-US" altLang="zh-CN" sz="4000" dirty="0"/>
            </a:br>
            <a:r>
              <a:rPr lang="en-US" altLang="zh-CN" sz="3600" dirty="0"/>
              <a:t>6.1.1 </a:t>
            </a:r>
            <a:r>
              <a:rPr lang="zh-CN" altLang="en-US" sz="3600" dirty="0"/>
              <a:t>参数估计的方法</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a:xfrm>
                <a:off x="777240" y="1825624"/>
                <a:ext cx="11414760" cy="5032376"/>
              </a:xfrm>
            </p:spPr>
            <p:txBody>
              <a:bodyPr>
                <a:normAutofit fontScale="92500"/>
              </a:bodyPr>
              <a:lstStyle/>
              <a:p>
                <a:pPr marL="0" indent="0">
                  <a:buNone/>
                </a:pPr>
                <a:r>
                  <a:rPr lang="zh-CN" altLang="en-US" sz="2800" dirty="0">
                    <a:solidFill>
                      <a:srgbClr val="0033CC"/>
                    </a:solidFill>
                  </a:rPr>
                  <a:t>区间估计</a:t>
                </a:r>
                <a:endParaRPr lang="en-US" altLang="zh-CN" sz="2800" dirty="0">
                  <a:solidFill>
                    <a:srgbClr val="0033CC"/>
                  </a:solidFill>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a:t>已知时，由于</a:t>
                </a:r>
                <a14:m>
                  <m:oMath xmlns:m="http://schemas.openxmlformats.org/officeDocument/2006/math">
                    <m:r>
                      <m:rPr>
                        <m:sty m:val="p"/>
                      </m:rPr>
                      <a:rPr lang="en-US" altLang="zh-CN" i="1" dirty="0">
                        <a:latin typeface="Cambria Math" panose="02040503050406030204" pitchFamily="18" charset="0"/>
                      </a:rPr>
                      <m:t>z</m:t>
                    </m:r>
                    <m:r>
                      <a:rPr lang="en-US" altLang="zh-CN" i="1">
                        <a:latin typeface="Cambria Math" panose="02040503050406030204" pitchFamily="18" charset="0"/>
                      </a:rPr>
                      <m:t>=</m:t>
                    </m:r>
                    <m:f>
                      <m:fPr>
                        <m:ctrlPr>
                          <a:rPr lang="en-US" altLang="zh-CN" i="1">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i="1">
                            <a:latin typeface="Cambria Math" panose="02040503050406030204" pitchFamily="18" charset="0"/>
                          </a:rPr>
                          <m:t>𝜎</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(0,1)</m:t>
                    </m:r>
                  </m:oMath>
                </a14:m>
                <a:r>
                  <a:rPr lang="zh-CN" altLang="en-US" dirty="0"/>
                  <a:t>，有</a:t>
                </a:r>
                <a14:m>
                  <m:oMath xmlns:m="http://schemas.openxmlformats.org/officeDocument/2006/math">
                    <m:r>
                      <a:rPr lang="en-US" altLang="zh-CN" b="0" i="1" smtClean="0">
                        <a:latin typeface="Cambria Math" panose="02040503050406030204" pitchFamily="18" charset="0"/>
                      </a:rPr>
                      <m:t>𝑃</m:t>
                    </m:r>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den>
                            </m:f>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e>
                    </m:d>
                    <m:r>
                      <a:rPr lang="en-US" altLang="zh-CN" b="0" i="1" smtClean="0">
                        <a:latin typeface="Cambria Math" panose="02040503050406030204" pitchFamily="18" charset="0"/>
                      </a:rPr>
                      <m:t>=1−</m:t>
                    </m:r>
                    <m:r>
                      <a:rPr lang="en-US" altLang="zh-CN" b="0" i="1" smtClean="0">
                        <a:latin typeface="Cambria Math" panose="02040503050406030204" pitchFamily="18" charset="0"/>
                      </a:rPr>
                      <m:t>𝛼</m:t>
                    </m:r>
                  </m:oMath>
                </a14:m>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𝛼</m:t>
                        </m:r>
                      </m:sub>
                    </m:sSub>
                  </m:oMath>
                </a14:m>
                <a:r>
                  <a:rPr lang="zh-CN" altLang="en-US" dirty="0"/>
                  <a:t>表示</a:t>
                </a:r>
                <a14:m>
                  <m:oMath xmlns:m="http://schemas.openxmlformats.org/officeDocument/2006/math">
                    <m:r>
                      <a:rPr lang="en-US" altLang="zh-CN" b="0" i="1" dirty="0" smtClean="0">
                        <a:latin typeface="Cambria Math" panose="02040503050406030204" pitchFamily="18" charset="0"/>
                      </a:rPr>
                      <m:t>𝑧</m:t>
                    </m:r>
                  </m:oMath>
                </a14:m>
                <a:r>
                  <a:rPr lang="zh-CN" altLang="en-US" dirty="0"/>
                  <a:t>分布的</a:t>
                </a:r>
                <a14:m>
                  <m:oMath xmlns:m="http://schemas.openxmlformats.org/officeDocument/2006/math">
                    <m:r>
                      <a:rPr lang="en-US" altLang="zh-CN" b="0" i="1" smtClean="0">
                        <a:latin typeface="Cambria Math" panose="02040503050406030204" pitchFamily="18" charset="0"/>
                      </a:rPr>
                      <m:t>𝛼</m:t>
                    </m:r>
                  </m:oMath>
                </a14:m>
                <a:r>
                  <a:rPr lang="zh-CN" altLang="en-US" dirty="0"/>
                  <a:t>上分位点。于是均值</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 </m:t>
                    </m:r>
                    <m:r>
                      <a:rPr lang="zh-CN" altLang="en-US" i="1" smtClean="0">
                        <a:latin typeface="Cambria Math" panose="02040503050406030204" pitchFamily="18" charset="0"/>
                      </a:rPr>
                      <m:t>的</m:t>
                    </m:r>
                    <m:r>
                      <a:rPr lang="en-US" altLang="zh-CN" i="1">
                        <a:latin typeface="Cambria Math" panose="02040503050406030204" pitchFamily="18" charset="0"/>
                      </a:rPr>
                      <m:t>1−</m:t>
                    </m:r>
                    <m:r>
                      <a:rPr lang="en-US" altLang="zh-CN" i="1">
                        <a:latin typeface="Cambria Math" panose="02040503050406030204" pitchFamily="18" charset="0"/>
                      </a:rPr>
                      <m:t>𝛼</m:t>
                    </m:r>
                  </m:oMath>
                </a14:m>
                <a:r>
                  <a:rPr lang="zh-CN" altLang="en-US" dirty="0"/>
                  <a:t>置信区间为：</a:t>
                </a:r>
                <a:r>
                  <a:rPr lang="en-US" altLang="zh-CN" dirty="0"/>
                  <a:t> </a:t>
                </a:r>
                <a14:m>
                  <m:oMath xmlns:m="http://schemas.openxmlformats.org/officeDocument/2006/math">
                    <m:d>
                      <m:dPr>
                        <m:ctrlPr>
                          <a:rPr lang="en-US" altLang="zh-CN" i="1" smtClean="0">
                            <a:latin typeface="Cambria Math" panose="02040503050406030204" pitchFamily="18" charset="0"/>
                          </a:rPr>
                        </m:ctrlPr>
                      </m:d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oMath>
                </a14:m>
                <a:r>
                  <a:rPr lang="en-US" altLang="zh-CN" dirty="0"/>
                  <a:t> </a:t>
                </a:r>
                <a:r>
                  <a:rPr lang="zh-CN" altLang="en-US" dirty="0"/>
                  <a:t>或</a:t>
                </a:r>
                <a14:m>
                  <m:oMath xmlns:m="http://schemas.openxmlformats.org/officeDocument/2006/math">
                    <m:bar>
                      <m:barPr>
                        <m:pos m:val="top"/>
                        <m:ctrlPr>
                          <a:rPr lang="en-US" altLang="zh-CN" i="1">
                            <a:latin typeface="Cambria Math" panose="02040503050406030204" pitchFamily="18" charset="0"/>
                          </a:rPr>
                        </m:ctrlPr>
                      </m:barPr>
                      <m:e>
                        <m:r>
                          <a:rPr lang="en-US" altLang="zh-CN" b="0" i="1" smtClean="0">
                            <a:latin typeface="Cambria Math" panose="02040503050406030204" pitchFamily="18" charset="0"/>
                          </a:rPr>
                          <m:t>𝑥</m:t>
                        </m:r>
                      </m:e>
                    </m:ba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f>
                      <m:fPr>
                        <m:ctrlPr>
                          <a:rPr lang="en-US" altLang="zh-CN" i="1">
                            <a:latin typeface="Cambria Math" panose="02040503050406030204" pitchFamily="18" charset="0"/>
                          </a:rPr>
                        </m:ctrlPr>
                      </m:fPr>
                      <m:num>
                        <m:r>
                          <a:rPr lang="en-US" altLang="zh-CN" i="1">
                            <a:latin typeface="Cambria Math" panose="02040503050406030204" pitchFamily="18" charset="0"/>
                          </a:rPr>
                          <m:t>𝜎</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oMath>
                </a14:m>
                <a:endParaRPr lang="en-US" altLang="zh-CN" dirty="0"/>
              </a:p>
              <a:p>
                <a:pPr marL="0" indent="0">
                  <a:buNone/>
                </a:pPr>
                <a:r>
                  <a:rPr lang="zh-CN" altLang="en-US" dirty="0">
                    <a:solidFill>
                      <a:schemeClr val="accent6">
                        <a:lumMod val="75000"/>
                      </a:schemeClr>
                    </a:solidFill>
                  </a:rPr>
                  <a:t>例如</a:t>
                </a:r>
                <a:r>
                  <a:rPr lang="en-US" altLang="zh-CN" dirty="0">
                    <a:solidFill>
                      <a:schemeClr val="accent6">
                        <a:lumMod val="75000"/>
                      </a:schemeClr>
                    </a:solidFill>
                  </a:rPr>
                  <a:t>:</a:t>
                </a:r>
              </a:p>
              <a:p>
                <a:r>
                  <a:rPr lang="zh-CN" altLang="en-US" sz="2000" dirty="0"/>
                  <a:t>以</a:t>
                </a:r>
                <a:r>
                  <a:rPr lang="en-US" altLang="zh-CN" sz="2000" dirty="0"/>
                  <a:t>90%</a:t>
                </a:r>
                <a:r>
                  <a:rPr lang="zh-CN" altLang="en-US" sz="2000" dirty="0"/>
                  <a:t>的置信度</a:t>
                </a:r>
                <a:r>
                  <a:rPr lang="en-US" altLang="zh-CN" sz="2000" dirty="0"/>
                  <a:t>(</a:t>
                </a:r>
                <a14:m>
                  <m:oMath xmlns:m="http://schemas.openxmlformats.org/officeDocument/2006/math">
                    <m:r>
                      <a:rPr lang="en-US" altLang="zh-CN" sz="2000" i="1" smtClean="0">
                        <a:latin typeface="Cambria Math" panose="02040503050406030204" pitchFamily="18" charset="0"/>
                      </a:rPr>
                      <m:t>𝜇</m:t>
                    </m:r>
                    <m:r>
                      <a:rPr lang="en-US" altLang="zh-CN" sz="2000" b="0" i="1" smtClean="0">
                        <a:latin typeface="Cambria Math" panose="02040503050406030204" pitchFamily="18" charset="0"/>
                      </a:rPr>
                      <m:t>=1.645</m:t>
                    </m:r>
                  </m:oMath>
                </a14:m>
                <a:r>
                  <a:rPr lang="en-US" altLang="zh-CN" sz="2000" dirty="0"/>
                  <a:t>)</a:t>
                </a:r>
                <a:r>
                  <a:rPr lang="zh-CN" altLang="en-US" sz="2000" dirty="0"/>
                  <a:t>推断总体参数</a:t>
                </a:r>
                <a14:m>
                  <m:oMath xmlns:m="http://schemas.openxmlformats.org/officeDocument/2006/math">
                    <m:r>
                      <a:rPr lang="en-US" altLang="zh-CN" sz="2000" i="1">
                        <a:latin typeface="Cambria Math" panose="02040503050406030204" pitchFamily="18" charset="0"/>
                      </a:rPr>
                      <m:t>𝜇</m:t>
                    </m:r>
                  </m:oMath>
                </a14:m>
                <a:r>
                  <a:rPr lang="zh-CN" altLang="en-US" sz="2000" dirty="0"/>
                  <a:t>的置信区间为</a:t>
                </a:r>
                <a:r>
                  <a:rPr lang="zh-CN" altLang="en-US" sz="1800" dirty="0"/>
                  <a:t>：</a:t>
                </a:r>
                <a:r>
                  <a:rPr lang="en-US" altLang="zh-CN" sz="1800" dirty="0"/>
                  <a:t> </a:t>
                </a:r>
                <a14:m>
                  <m:oMath xmlns:m="http://schemas.openxmlformats.org/officeDocument/2006/math">
                    <m:d>
                      <m:dPr>
                        <m:ctrlPr>
                          <a:rPr lang="en-US" altLang="zh-CN" sz="1800" i="1">
                            <a:latin typeface="Cambria Math" panose="02040503050406030204" pitchFamily="18" charset="0"/>
                          </a:rPr>
                        </m:ctrlPr>
                      </m:dPr>
                      <m:e>
                        <m:bar>
                          <m:barPr>
                            <m:pos m:val="top"/>
                            <m:ctrlPr>
                              <a:rPr lang="en-US" altLang="zh-CN" sz="1800" b="0" i="1" smtClean="0">
                                <a:latin typeface="Cambria Math" panose="02040503050406030204" pitchFamily="18" charset="0"/>
                              </a:rPr>
                            </m:ctrlPr>
                          </m:barPr>
                          <m:e>
                            <m:r>
                              <a:rPr lang="en-US" altLang="zh-CN" sz="1800" b="0" i="1" smtClean="0">
                                <a:latin typeface="Cambria Math" panose="02040503050406030204" pitchFamily="18" charset="0"/>
                              </a:rPr>
                              <m:t>𝑥</m:t>
                            </m:r>
                          </m:e>
                        </m:bar>
                        <m:r>
                          <a:rPr lang="en-US" altLang="zh-CN" sz="1800" i="1">
                            <a:latin typeface="Cambria Math" panose="02040503050406030204" pitchFamily="18" charset="0"/>
                          </a:rPr>
                          <m:t>−</m:t>
                        </m:r>
                        <m:r>
                          <a:rPr lang="en-US" altLang="zh-CN" sz="1800" b="0" i="1" smtClean="0">
                            <a:latin typeface="Cambria Math" panose="02040503050406030204" pitchFamily="18" charset="0"/>
                          </a:rPr>
                          <m:t>1.645</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𝜎</m:t>
                            </m:r>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𝑛</m:t>
                                </m:r>
                              </m:e>
                            </m:rad>
                          </m:den>
                        </m:f>
                        <m:r>
                          <a:rPr lang="en-US" altLang="zh-CN" sz="1800" i="1">
                            <a:latin typeface="Cambria Math" panose="02040503050406030204" pitchFamily="18" charset="0"/>
                          </a:rPr>
                          <m:t>,</m:t>
                        </m:r>
                        <m:bar>
                          <m:barPr>
                            <m:pos m:val="top"/>
                            <m:ctrlPr>
                              <a:rPr lang="en-US" altLang="zh-CN" sz="1800" i="1">
                                <a:latin typeface="Cambria Math" panose="02040503050406030204" pitchFamily="18" charset="0"/>
                              </a:rPr>
                            </m:ctrlPr>
                          </m:barPr>
                          <m:e>
                            <m:r>
                              <a:rPr lang="en-US" altLang="zh-CN" sz="1800" i="1">
                                <a:latin typeface="Cambria Math" panose="02040503050406030204" pitchFamily="18" charset="0"/>
                              </a:rPr>
                              <m:t>𝑥</m:t>
                            </m:r>
                          </m:e>
                        </m:bar>
                        <m:r>
                          <a:rPr lang="en-US" altLang="zh-CN" sz="1800" i="1">
                            <a:latin typeface="Cambria Math" panose="02040503050406030204" pitchFamily="18" charset="0"/>
                          </a:rPr>
                          <m:t>+</m:t>
                        </m:r>
                        <m:r>
                          <a:rPr lang="en-US" altLang="zh-CN" sz="1800" b="0" i="1" smtClean="0">
                            <a:latin typeface="Cambria Math" panose="02040503050406030204" pitchFamily="18" charset="0"/>
                          </a:rPr>
                          <m:t>1.645</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𝜎</m:t>
                            </m:r>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𝑛</m:t>
                                </m:r>
                              </m:e>
                            </m:rad>
                          </m:den>
                        </m:f>
                      </m:e>
                    </m:d>
                  </m:oMath>
                </a14:m>
                <a:r>
                  <a:rPr lang="en-US" altLang="zh-CN" sz="1800" dirty="0"/>
                  <a:t> </a:t>
                </a:r>
              </a:p>
              <a:p>
                <a:r>
                  <a:rPr lang="zh-CN" altLang="en-US" sz="2000" dirty="0"/>
                  <a:t>以</a:t>
                </a:r>
                <a:r>
                  <a:rPr lang="en-US" altLang="zh-CN" sz="2000" dirty="0"/>
                  <a:t>95%</a:t>
                </a:r>
                <a:r>
                  <a:rPr lang="zh-CN" altLang="en-US" sz="2000" dirty="0"/>
                  <a:t>的置信度</a:t>
                </a:r>
                <a:r>
                  <a:rPr lang="en-US" altLang="zh-CN" sz="2000" dirty="0"/>
                  <a:t>(</a:t>
                </a:r>
                <a14:m>
                  <m:oMath xmlns:m="http://schemas.openxmlformats.org/officeDocument/2006/math">
                    <m:r>
                      <a:rPr lang="en-US" altLang="zh-CN" sz="2000" i="1" smtClean="0">
                        <a:latin typeface="Cambria Math" panose="02040503050406030204" pitchFamily="18" charset="0"/>
                      </a:rPr>
                      <m:t>𝜇</m:t>
                    </m:r>
                    <m:r>
                      <a:rPr lang="en-US" altLang="zh-CN" sz="2000" b="0" i="1" smtClean="0">
                        <a:latin typeface="Cambria Math" panose="02040503050406030204" pitchFamily="18" charset="0"/>
                      </a:rPr>
                      <m:t>=1.96</m:t>
                    </m:r>
                  </m:oMath>
                </a14:m>
                <a:r>
                  <a:rPr lang="en-US" altLang="zh-CN" sz="2000" dirty="0"/>
                  <a:t>)</a:t>
                </a:r>
                <a:r>
                  <a:rPr lang="zh-CN" altLang="en-US" sz="2000" dirty="0"/>
                  <a:t>推断总体参数</a:t>
                </a:r>
                <a14:m>
                  <m:oMath xmlns:m="http://schemas.openxmlformats.org/officeDocument/2006/math">
                    <m:r>
                      <a:rPr lang="en-US" altLang="zh-CN" sz="2000" i="1">
                        <a:latin typeface="Cambria Math" panose="02040503050406030204" pitchFamily="18" charset="0"/>
                      </a:rPr>
                      <m:t>𝜇</m:t>
                    </m:r>
                  </m:oMath>
                </a14:m>
                <a:r>
                  <a:rPr lang="zh-CN" altLang="en-US" sz="2000" dirty="0"/>
                  <a:t>的置信区间为</a:t>
                </a:r>
                <a:r>
                  <a:rPr lang="zh-CN" altLang="en-US" sz="1800" dirty="0"/>
                  <a:t>：</a:t>
                </a:r>
                <a:r>
                  <a:rPr lang="en-US" altLang="zh-CN" sz="1800" dirty="0"/>
                  <a:t> </a:t>
                </a:r>
                <a14:m>
                  <m:oMath xmlns:m="http://schemas.openxmlformats.org/officeDocument/2006/math">
                    <m:d>
                      <m:dPr>
                        <m:ctrlPr>
                          <a:rPr lang="en-US" altLang="zh-CN" sz="2000" i="1">
                            <a:latin typeface="Cambria Math" panose="02040503050406030204" pitchFamily="18" charset="0"/>
                          </a:rPr>
                        </m:ctrlPr>
                      </m:dPr>
                      <m:e>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𝑥</m:t>
                            </m:r>
                          </m:e>
                        </m:bar>
                        <m:r>
                          <a:rPr lang="en-US" altLang="zh-CN" sz="2000" i="1">
                            <a:latin typeface="Cambria Math" panose="02040503050406030204" pitchFamily="18" charset="0"/>
                          </a:rPr>
                          <m:t>−1.</m:t>
                        </m:r>
                        <m:r>
                          <a:rPr lang="en-US" altLang="zh-CN" sz="2000" b="0" i="1" smtClean="0">
                            <a:latin typeface="Cambria Math" panose="02040503050406030204" pitchFamily="18" charset="0"/>
                          </a:rPr>
                          <m:t>96</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𝑛</m:t>
                                </m:r>
                              </m:e>
                            </m:rad>
                          </m:den>
                        </m:f>
                        <m:r>
                          <a:rPr lang="en-US" altLang="zh-CN" sz="2000" i="1">
                            <a:latin typeface="Cambria Math" panose="02040503050406030204" pitchFamily="18" charset="0"/>
                          </a:rPr>
                          <m:t>,</m:t>
                        </m:r>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𝑥</m:t>
                            </m:r>
                          </m:e>
                        </m:bar>
                        <m:r>
                          <a:rPr lang="en-US" altLang="zh-CN" sz="2000" i="1">
                            <a:latin typeface="Cambria Math" panose="02040503050406030204" pitchFamily="18" charset="0"/>
                          </a:rPr>
                          <m:t>+1.</m:t>
                        </m:r>
                        <m:r>
                          <a:rPr lang="en-US" altLang="zh-CN" sz="2000" b="0" i="1" smtClean="0">
                            <a:latin typeface="Cambria Math" panose="02040503050406030204" pitchFamily="18" charset="0"/>
                          </a:rPr>
                          <m:t>96</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𝑛</m:t>
                                </m:r>
                              </m:e>
                            </m:rad>
                          </m:den>
                        </m:f>
                      </m:e>
                    </m:d>
                    <m:r>
                      <a:rPr lang="en-US" altLang="zh-CN" sz="2000" i="1">
                        <a:latin typeface="Cambria Math" panose="02040503050406030204" pitchFamily="18" charset="0"/>
                      </a:rPr>
                      <m:t> </m:t>
                    </m:r>
                  </m:oMath>
                </a14:m>
                <a:endParaRPr lang="en-US" altLang="zh-CN" sz="2000" dirty="0"/>
              </a:p>
              <a:p>
                <a:r>
                  <a:rPr lang="zh-CN" altLang="en-US" sz="2000" dirty="0"/>
                  <a:t>以</a:t>
                </a:r>
                <a:r>
                  <a:rPr lang="en-US" altLang="zh-CN" sz="2000" dirty="0"/>
                  <a:t>99%</a:t>
                </a:r>
                <a:r>
                  <a:rPr lang="zh-CN" altLang="en-US" sz="2000" dirty="0"/>
                  <a:t>的置信度</a:t>
                </a:r>
                <a:r>
                  <a:rPr lang="en-US" altLang="zh-CN" sz="2000" dirty="0"/>
                  <a:t>(</a:t>
                </a:r>
                <a14:m>
                  <m:oMath xmlns:m="http://schemas.openxmlformats.org/officeDocument/2006/math">
                    <m:r>
                      <a:rPr lang="en-US" altLang="zh-CN" sz="2000" i="1" smtClean="0">
                        <a:latin typeface="Cambria Math" panose="02040503050406030204" pitchFamily="18" charset="0"/>
                      </a:rPr>
                      <m:t>𝜇</m:t>
                    </m:r>
                    <m:r>
                      <a:rPr lang="en-US" altLang="zh-CN" sz="2000" b="0" i="1" smtClean="0">
                        <a:latin typeface="Cambria Math" panose="02040503050406030204" pitchFamily="18" charset="0"/>
                      </a:rPr>
                      <m:t>=2.58</m:t>
                    </m:r>
                  </m:oMath>
                </a14:m>
                <a:r>
                  <a:rPr lang="en-US" altLang="zh-CN" sz="2000" dirty="0"/>
                  <a:t>)</a:t>
                </a:r>
                <a:r>
                  <a:rPr lang="zh-CN" altLang="en-US" sz="2000" dirty="0"/>
                  <a:t>推断总体参数</a:t>
                </a:r>
                <a14:m>
                  <m:oMath xmlns:m="http://schemas.openxmlformats.org/officeDocument/2006/math">
                    <m:r>
                      <a:rPr lang="en-US" altLang="zh-CN" sz="2000" i="1">
                        <a:latin typeface="Cambria Math" panose="02040503050406030204" pitchFamily="18" charset="0"/>
                      </a:rPr>
                      <m:t>𝜇</m:t>
                    </m:r>
                  </m:oMath>
                </a14:m>
                <a:r>
                  <a:rPr lang="zh-CN" altLang="en-US" sz="2000" dirty="0"/>
                  <a:t>的置信区间为</a:t>
                </a:r>
                <a:r>
                  <a:rPr lang="zh-CN" altLang="en-US" sz="1800" dirty="0"/>
                  <a:t>：</a:t>
                </a:r>
                <a:r>
                  <a:rPr lang="en-US" altLang="zh-CN" sz="1800" dirty="0"/>
                  <a:t> </a:t>
                </a:r>
                <a14:m>
                  <m:oMath xmlns:m="http://schemas.openxmlformats.org/officeDocument/2006/math">
                    <m:d>
                      <m:dPr>
                        <m:ctrlPr>
                          <a:rPr lang="en-US" altLang="zh-CN" sz="2000" i="1">
                            <a:latin typeface="Cambria Math" panose="02040503050406030204" pitchFamily="18" charset="0"/>
                          </a:rPr>
                        </m:ctrlPr>
                      </m:dPr>
                      <m:e>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𝑥</m:t>
                            </m:r>
                          </m:e>
                        </m:bar>
                        <m:r>
                          <a:rPr lang="en-US" altLang="zh-CN" sz="2000" i="1">
                            <a:latin typeface="Cambria Math" panose="02040503050406030204" pitchFamily="18" charset="0"/>
                          </a:rPr>
                          <m:t>−</m:t>
                        </m:r>
                        <m:r>
                          <a:rPr lang="en-US" altLang="zh-CN" sz="2000" b="0" i="1" smtClean="0">
                            <a:latin typeface="Cambria Math" panose="02040503050406030204" pitchFamily="18" charset="0"/>
                          </a:rPr>
                          <m:t>2.58</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𝑛</m:t>
                                </m:r>
                              </m:e>
                            </m:rad>
                          </m:den>
                        </m:f>
                        <m:r>
                          <a:rPr lang="en-US" altLang="zh-CN" sz="2000" i="1">
                            <a:latin typeface="Cambria Math" panose="02040503050406030204" pitchFamily="18" charset="0"/>
                          </a:rPr>
                          <m:t>,</m:t>
                        </m:r>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𝑥</m:t>
                            </m:r>
                          </m:e>
                        </m:bar>
                        <m:r>
                          <a:rPr lang="en-US" altLang="zh-CN" sz="2000" i="1">
                            <a:latin typeface="Cambria Math" panose="02040503050406030204" pitchFamily="18" charset="0"/>
                          </a:rPr>
                          <m:t>+</m:t>
                        </m:r>
                        <m:r>
                          <a:rPr lang="en-US" altLang="zh-CN" sz="2000" b="0" i="1" smtClean="0">
                            <a:latin typeface="Cambria Math" panose="02040503050406030204" pitchFamily="18" charset="0"/>
                          </a:rPr>
                          <m:t>2.58</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𝑛</m:t>
                                </m:r>
                              </m:e>
                            </m:rad>
                          </m:den>
                        </m:f>
                      </m:e>
                    </m:d>
                    <m:r>
                      <a:rPr lang="en-US" altLang="zh-CN" sz="2000" i="1">
                        <a:latin typeface="Cambria Math" panose="02040503050406030204" pitchFamily="18" charset="0"/>
                      </a:rPr>
                      <m:t> </m:t>
                    </m:r>
                  </m:oMath>
                </a14:m>
                <a:endParaRPr lang="en-US" altLang="zh-CN" sz="2000" dirty="0"/>
              </a:p>
            </p:txBody>
          </p:sp>
        </mc:Choice>
        <mc:Fallback xmlns="">
          <p:sp>
            <p:nvSpPr>
              <p:cNvPr id="3" name="内容占位符 2">
                <a:extLst>
                  <a:ext uri="{FF2B5EF4-FFF2-40B4-BE49-F238E27FC236}">
                    <a16:creationId xmlns:a16="http://schemas.microsoft.com/office/drawing/2014/main" id="{3F3D4A5E-C36A-15EB-3CB9-7143A52F7D2E}"/>
                  </a:ext>
                </a:extLst>
              </p:cNvPr>
              <p:cNvSpPr>
                <a:spLocks noGrp="1" noRot="1" noChangeAspect="1" noMove="1" noResize="1" noEditPoints="1" noAdjustHandles="1" noChangeArrowheads="1" noChangeShapeType="1" noTextEdit="1"/>
              </p:cNvSpPr>
              <p:nvPr>
                <p:ph idx="1"/>
              </p:nvPr>
            </p:nvSpPr>
            <p:spPr>
              <a:xfrm>
                <a:off x="777240" y="1825624"/>
                <a:ext cx="11414760" cy="5032376"/>
              </a:xfrm>
              <a:blipFill>
                <a:blip r:embed="rId2"/>
                <a:stretch>
                  <a:fillRect l="-962" t="-3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3375E1C-E290-3C9C-77F6-F65226FB25C9}"/>
              </a:ext>
            </a:extLst>
          </p:cNvPr>
          <p:cNvPicPr>
            <a:picLocks noChangeAspect="1"/>
          </p:cNvPicPr>
          <p:nvPr/>
        </p:nvPicPr>
        <p:blipFill>
          <a:blip r:embed="rId3"/>
          <a:stretch>
            <a:fillRect/>
          </a:stretch>
        </p:blipFill>
        <p:spPr>
          <a:xfrm>
            <a:off x="8278091" y="0"/>
            <a:ext cx="3462943" cy="2897263"/>
          </a:xfrm>
          <a:prstGeom prst="rect">
            <a:avLst/>
          </a:prstGeom>
        </p:spPr>
      </p:pic>
    </p:spTree>
    <p:extLst>
      <p:ext uri="{BB962C8B-B14F-4D97-AF65-F5344CB8AC3E}">
        <p14:creationId xmlns:p14="http://schemas.microsoft.com/office/powerpoint/2010/main" val="121090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AFE43-CFAD-FF80-10D8-40E9BAFD4696}"/>
              </a:ext>
            </a:extLst>
          </p:cNvPr>
          <p:cNvSpPr>
            <a:spLocks noGrp="1"/>
          </p:cNvSpPr>
          <p:nvPr>
            <p:ph type="title"/>
          </p:nvPr>
        </p:nvSpPr>
        <p:spPr/>
        <p:txBody>
          <a:bodyPr>
            <a:noAutofit/>
          </a:bodyPr>
          <a:lstStyle/>
          <a:p>
            <a:r>
              <a:rPr lang="en-US" altLang="zh-CN" sz="4000" dirty="0"/>
              <a:t>6.1 </a:t>
            </a:r>
            <a:r>
              <a:rPr lang="zh-CN" altLang="en-US" sz="4000" dirty="0"/>
              <a:t>正态总体的参数估计</a:t>
            </a:r>
            <a:br>
              <a:rPr lang="en-US" altLang="zh-CN" sz="4000" dirty="0"/>
            </a:br>
            <a:r>
              <a:rPr lang="en-US" altLang="zh-CN" sz="3600" dirty="0"/>
              <a:t>6.1.2 </a:t>
            </a:r>
            <a:r>
              <a:rPr lang="zh-CN" altLang="en-US" sz="3600" dirty="0"/>
              <a:t>均值的区间估计</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3D4A5E-C36A-15EB-3CB9-7143A52F7D2E}"/>
                  </a:ext>
                </a:extLst>
              </p:cNvPr>
              <p:cNvSpPr>
                <a:spLocks noGrp="1"/>
              </p:cNvSpPr>
              <p:nvPr>
                <p:ph idx="1"/>
              </p:nvPr>
            </p:nvSpPr>
            <p:spPr>
              <a:xfrm>
                <a:off x="777239" y="1825624"/>
                <a:ext cx="11497235" cy="5032376"/>
              </a:xfrm>
            </p:spPr>
            <p:txBody>
              <a:bodyPr>
                <a:normAutofit fontScale="92500"/>
              </a:bodyPr>
              <a:lstStyle/>
              <a:p>
                <a:pPr marL="0" indent="0">
                  <a:buNone/>
                </a:pPr>
                <a:r>
                  <a:rPr lang="zh-CN" altLang="en-US" sz="2800" dirty="0">
                    <a:solidFill>
                      <a:srgbClr val="0033CC"/>
                    </a:solidFill>
                  </a:rPr>
                  <a:t>区间估计</a:t>
                </a:r>
                <a:endParaRPr lang="en-US" altLang="zh-CN" sz="2800" dirty="0">
                  <a:solidFill>
                    <a:srgbClr val="0033CC"/>
                  </a:solidFill>
                </a:endParaRPr>
              </a:p>
              <a:p>
                <a:r>
                  <a:rPr lang="zh-CN" altLang="en-US" b="0" dirty="0">
                    <a:latin typeface="Cambria Math" panose="02040503050406030204" pitchFamily="18" charset="0"/>
                  </a:rPr>
                  <a:t>现实中，总体标准差通常未知。针对这种情况，可使用统计量</a:t>
                </a:r>
                <a14:m>
                  <m:oMath xmlns:m="http://schemas.openxmlformats.org/officeDocument/2006/math">
                    <m:r>
                      <m:rPr>
                        <m:sty m:val="p"/>
                      </m:rPr>
                      <a:rPr lang="en-US" altLang="zh-CN" i="1" dirty="0">
                        <a:latin typeface="Cambria Math" panose="02040503050406030204" pitchFamily="18" charset="0"/>
                      </a:rPr>
                      <m:t>t</m:t>
                    </m:r>
                    <m:r>
                      <a:rPr lang="en-US" altLang="zh-CN" i="1">
                        <a:latin typeface="Cambria Math" panose="02040503050406030204" pitchFamily="18" charset="0"/>
                      </a:rPr>
                      <m:t>=</m:t>
                    </m:r>
                    <m:f>
                      <m:fPr>
                        <m:ctrlPr>
                          <a:rPr lang="en-US" altLang="zh-CN" i="1">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b="0" i="1" smtClean="0">
                            <a:latin typeface="Cambria Math" panose="02040503050406030204" pitchFamily="18" charset="0"/>
                          </a:rPr>
                          <m:t>𝑠</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oMath>
                </a14:m>
                <a:r>
                  <a:rPr lang="zh-CN" altLang="en-US" b="0" dirty="0">
                    <a:latin typeface="Cambria Math" panose="02040503050406030204" pitchFamily="18" charset="0"/>
                  </a:rPr>
                  <a:t>，其中</a:t>
                </a:r>
                <a14:m>
                  <m:oMath xmlns:m="http://schemas.openxmlformats.org/officeDocument/2006/math">
                    <m:r>
                      <a:rPr lang="en-US" altLang="zh-CN" b="0" i="1" smtClean="0">
                        <a:latin typeface="Cambria Math" panose="02040503050406030204" pitchFamily="18" charset="0"/>
                      </a:rPr>
                      <m:t>𝑠</m:t>
                    </m:r>
                    <m:r>
                      <a:rPr lang="zh-CN" altLang="en-US" i="1">
                        <a:latin typeface="Cambria Math" panose="02040503050406030204" pitchFamily="18" charset="0"/>
                      </a:rPr>
                      <m:t>为</m:t>
                    </m:r>
                  </m:oMath>
                </a14:m>
                <a:r>
                  <a:rPr lang="zh-CN" altLang="en-US" b="0" dirty="0">
                    <a:latin typeface="Cambria Math" panose="02040503050406030204" pitchFamily="18" charset="0"/>
                  </a:rPr>
                  <a:t>样本的标准差，用它来替代总体标准差</a:t>
                </a:r>
                <a14:m>
                  <m:oMath xmlns:m="http://schemas.openxmlformats.org/officeDocument/2006/math">
                    <m:r>
                      <a:rPr lang="en-US" altLang="zh-CN" b="0" i="1" smtClean="0">
                        <a:latin typeface="Cambria Math" panose="02040503050406030204" pitchFamily="18" charset="0"/>
                      </a:rPr>
                      <m:t>𝜎</m:t>
                    </m:r>
                    <m:r>
                      <a:rPr lang="zh-CN" altLang="en-US" i="1">
                        <a:latin typeface="Cambria Math" panose="02040503050406030204" pitchFamily="18" charset="0"/>
                      </a:rPr>
                      <m:t>。</m:t>
                    </m:r>
                  </m:oMath>
                </a14:m>
                <a:endParaRPr lang="en-US" altLang="zh-CN" b="0" dirty="0">
                  <a:latin typeface="Cambria Math" panose="02040503050406030204" pitchFamily="18" charset="0"/>
                </a:endParaRPr>
              </a:p>
              <a:p>
                <a:r>
                  <a:rPr lang="zh-CN" altLang="en-US" b="0" dirty="0">
                    <a:latin typeface="Cambria Math" panose="02040503050406030204" pitchFamily="18" charset="0"/>
                  </a:rPr>
                  <a:t>当</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b="0" dirty="0">
                    <a:latin typeface="Cambria Math" panose="02040503050406030204" pitchFamily="18" charset="0"/>
                  </a:rPr>
                  <a:t>未知时，由</a:t>
                </a:r>
                <a14:m>
                  <m:oMath xmlns:m="http://schemas.openxmlformats.org/officeDocument/2006/math">
                    <m:r>
                      <a:rPr lang="en-US" altLang="zh-CN" b="0" i="1" smtClean="0">
                        <a:latin typeface="Cambria Math" panose="02040503050406030204" pitchFamily="18" charset="0"/>
                      </a:rPr>
                      <m:t>𝑡</m:t>
                    </m:r>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b="0" i="1" smtClean="0">
                            <a:latin typeface="Cambria Math" panose="02040503050406030204" pitchFamily="18" charset="0"/>
                          </a:rPr>
                          <m:t>𝜎</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den>
                    </m:f>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2</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rad>
                  </m:oMath>
                </a14:m>
                <a:r>
                  <a:rPr lang="en-US" altLang="zh-CN" b="0" dirty="0">
                    <a:latin typeface="Cambria Math" panose="02040503050406030204" pitchFamily="18" charset="0"/>
                  </a:rPr>
                  <a:t>=</a:t>
                </a:r>
                <a:r>
                  <a:rPr lang="en-US" altLang="zh-CN" dirty="0"/>
                  <a:t> </a:t>
                </a:r>
                <a14:m>
                  <m:oMath xmlns:m="http://schemas.openxmlformats.org/officeDocument/2006/math">
                    <m:f>
                      <m:fPr>
                        <m:ctrlPr>
                          <a:rPr lang="en-US" altLang="zh-CN" i="1">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i="1">
                            <a:latin typeface="Cambria Math" panose="02040503050406030204" pitchFamily="18" charset="0"/>
                          </a:rPr>
                          <m:t>𝑠</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b="0" dirty="0">
                    <a:latin typeface="Cambria Math" panose="02040503050406030204" pitchFamily="18" charset="0"/>
                  </a:rPr>
                  <a:t>有</a:t>
                </a:r>
                <a14:m>
                  <m:oMath xmlns:m="http://schemas.openxmlformats.org/officeDocument/2006/math">
                    <m:r>
                      <a:rPr lang="en-US" altLang="zh-CN" i="1">
                        <a:latin typeface="Cambria Math" panose="02040503050406030204" pitchFamily="18" charset="0"/>
                      </a:rPr>
                      <m:t>𝑃</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bar>
                                  <m:barPr>
                                    <m:pos m:val="top"/>
                                    <m:ctrlPr>
                                      <a:rPr lang="en-US" altLang="zh-CN" i="1">
                                        <a:latin typeface="Cambria Math" panose="02040503050406030204" pitchFamily="18" charset="0"/>
                                      </a:rPr>
                                    </m:ctrlPr>
                                  </m:barPr>
                                  <m:e>
                                    <m:r>
                                      <a:rPr lang="en-US" altLang="zh-CN" b="0" i="1" smtClean="0">
                                        <a:latin typeface="Cambria Math" panose="02040503050406030204" pitchFamily="18" charset="0"/>
                                      </a:rPr>
                                      <m:t>𝑥</m:t>
                                    </m:r>
                                  </m:e>
                                </m:bar>
                                <m:r>
                                  <a:rPr lang="en-US" altLang="zh-CN" i="1">
                                    <a:latin typeface="Cambria Math" panose="02040503050406030204" pitchFamily="18" charset="0"/>
                                  </a:rPr>
                                  <m:t>−</m:t>
                                </m:r>
                                <m:r>
                                  <a:rPr lang="en-US" altLang="zh-CN" i="1">
                                    <a:latin typeface="Cambria Math" panose="02040503050406030204" pitchFamily="18" charset="0"/>
                                  </a:rPr>
                                  <m:t>𝜇</m:t>
                                </m:r>
                              </m:num>
                              <m:den>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𝑠</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den>
                            </m:f>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e>
                    </m:d>
                    <m:r>
                      <a:rPr lang="en-US" altLang="zh-CN" i="1">
                        <a:latin typeface="Cambria Math" panose="02040503050406030204" pitchFamily="18" charset="0"/>
                      </a:rPr>
                      <m:t>=1−</m:t>
                    </m:r>
                    <m:r>
                      <a:rPr lang="en-US" altLang="zh-CN" i="1">
                        <a:latin typeface="Cambria Math" panose="02040503050406030204" pitchFamily="18" charset="0"/>
                      </a:rPr>
                      <m:t>𝛼</m:t>
                    </m:r>
                  </m:oMath>
                </a14:m>
                <a:endParaRPr lang="en-US" altLang="zh-CN" b="0" dirty="0">
                  <a:latin typeface="Cambria Math" panose="02040503050406030204" pitchFamily="18" charset="0"/>
                </a:endParaRPr>
              </a:p>
              <a:p>
                <a:r>
                  <a:rPr lang="zh-CN" altLang="en-US" b="0" dirty="0">
                    <a:latin typeface="Cambria Math" panose="02040503050406030204" pitchFamily="18" charset="0"/>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𝛼</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b="0" dirty="0">
                    <a:latin typeface="Cambria Math" panose="02040503050406030204" pitchFamily="18" charset="0"/>
                  </a:rPr>
                  <a:t>表示自由度为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b="0" dirty="0">
                    <a:latin typeface="Cambria Math" panose="02040503050406030204" pitchFamily="18" charset="0"/>
                  </a:rPr>
                  <a:t>的</a:t>
                </a:r>
                <a:r>
                  <a:rPr lang="zh-CN" altLang="en-US" dirty="0">
                    <a:latin typeface="Cambria Math" panose="02040503050406030204" pitchFamily="18" charset="0"/>
                  </a:rPr>
                  <a:t>分布</a:t>
                </a:r>
                <a14:m>
                  <m:oMath xmlns:m="http://schemas.openxmlformats.org/officeDocument/2006/math">
                    <m:r>
                      <a:rPr lang="en-US" altLang="zh-CN" b="0" i="1" smtClean="0">
                        <a:latin typeface="Cambria Math" panose="02040503050406030204" pitchFamily="18" charset="0"/>
                      </a:rPr>
                      <m:t>𝛼</m:t>
                    </m:r>
                  </m:oMath>
                </a14:m>
                <a:r>
                  <a:rPr lang="zh-CN" altLang="en-US" b="0" dirty="0">
                    <a:latin typeface="Cambria Math" panose="02040503050406030204" pitchFamily="18" charset="0"/>
                  </a:rPr>
                  <a:t>分位点</a:t>
                </a:r>
                <a:endParaRPr lang="en-US" altLang="zh-CN" b="0" dirty="0">
                  <a:latin typeface="Cambria Math" panose="02040503050406030204" pitchFamily="18" charset="0"/>
                </a:endParaRPr>
              </a:p>
              <a:p>
                <a:r>
                  <a:rPr lang="zh-CN" altLang="en-US" b="0" dirty="0">
                    <a:latin typeface="Cambria Math" panose="02040503050406030204" pitchFamily="18" charset="0"/>
                  </a:rPr>
                  <a:t>于是均值为</a:t>
                </a:r>
                <a14:m>
                  <m:oMath xmlns:m="http://schemas.openxmlformats.org/officeDocument/2006/math">
                    <m:r>
                      <a:rPr lang="en-US" altLang="zh-CN" b="0" i="1" smtClean="0">
                        <a:latin typeface="Cambria Math" panose="02040503050406030204" pitchFamily="18" charset="0"/>
                      </a:rPr>
                      <m:t>𝜇</m:t>
                    </m:r>
                    <m:r>
                      <a:rPr lang="zh-CN" altLang="en-US" i="1">
                        <a:latin typeface="Cambria Math" panose="02040503050406030204" pitchFamily="18" charset="0"/>
                      </a:rPr>
                      <m:t>的</m:t>
                    </m:r>
                    <m:r>
                      <a:rPr lang="en-US" altLang="zh-CN" b="0" i="1" smtClean="0">
                        <a:latin typeface="Cambria Math" panose="02040503050406030204" pitchFamily="18" charset="0"/>
                      </a:rPr>
                      <m:t>1−</m:t>
                    </m:r>
                    <m:r>
                      <a:rPr lang="en-US" altLang="zh-CN" b="0" i="1" smtClean="0">
                        <a:latin typeface="Cambria Math" panose="02040503050406030204" pitchFamily="18" charset="0"/>
                      </a:rPr>
                      <m:t>𝛼</m:t>
                    </m:r>
                  </m:oMath>
                </a14:m>
                <a:r>
                  <a:rPr lang="zh-CN" altLang="en-US" b="0" dirty="0">
                    <a:latin typeface="Cambria Math" panose="02040503050406030204" pitchFamily="18" charset="0"/>
                  </a:rPr>
                  <a:t>置信区间为：</a:t>
                </a:r>
                <a14:m>
                  <m:oMath xmlns:m="http://schemas.openxmlformats.org/officeDocument/2006/math">
                    <m:d>
                      <m:dPr>
                        <m:ctrlPr>
                          <a:rPr lang="en-US" altLang="zh-CN" b="0" i="1" smtClean="0">
                            <a:latin typeface="Cambria Math" panose="02040503050406030204" pitchFamily="18" charset="0"/>
                          </a:rPr>
                        </m:ctrlPr>
                      </m:d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f>
                          <m:fPr>
                            <m:ctrlPr>
                              <a:rPr lang="en-US" altLang="zh-CN" i="1">
                                <a:latin typeface="Cambria Math" panose="02040503050406030204" pitchFamily="18" charset="0"/>
                              </a:rPr>
                            </m:ctrlPr>
                          </m:fPr>
                          <m:num>
                            <m:r>
                              <a:rPr lang="en-US" altLang="zh-CN" i="1">
                                <a:latin typeface="Cambria Math" panose="02040503050406030204" pitchFamily="18" charset="0"/>
                              </a:rPr>
                              <m:t>𝑠</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𝑠</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e>
                    </m:d>
                    <m:r>
                      <a:rPr lang="en-US" altLang="zh-CN" b="0" i="1" smtClean="0">
                        <a:latin typeface="Cambria Math" panose="02040503050406030204" pitchFamily="18" charset="0"/>
                      </a:rPr>
                      <m:t> </m:t>
                    </m:r>
                  </m:oMath>
                </a14:m>
                <a:r>
                  <a:rPr lang="zh-CN" altLang="en-US" dirty="0"/>
                  <a:t>或</a:t>
                </a:r>
                <a14:m>
                  <m:oMath xmlns:m="http://schemas.openxmlformats.org/officeDocument/2006/math">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𝑠</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den>
                    </m:f>
                  </m:oMath>
                </a14:m>
                <a:endParaRPr lang="en-US" altLang="zh-CN" dirty="0"/>
              </a:p>
            </p:txBody>
          </p:sp>
        </mc:Choice>
        <mc:Fallback xmlns="">
          <p:sp>
            <p:nvSpPr>
              <p:cNvPr id="3" name="内容占位符 2">
                <a:extLst>
                  <a:ext uri="{FF2B5EF4-FFF2-40B4-BE49-F238E27FC236}">
                    <a16:creationId xmlns:a16="http://schemas.microsoft.com/office/drawing/2014/main" id="{3F3D4A5E-C36A-15EB-3CB9-7143A52F7D2E}"/>
                  </a:ext>
                </a:extLst>
              </p:cNvPr>
              <p:cNvSpPr>
                <a:spLocks noGrp="1" noRot="1" noChangeAspect="1" noMove="1" noResize="1" noEditPoints="1" noAdjustHandles="1" noChangeArrowheads="1" noChangeShapeType="1" noTextEdit="1"/>
              </p:cNvSpPr>
              <p:nvPr>
                <p:ph idx="1"/>
              </p:nvPr>
            </p:nvSpPr>
            <p:spPr>
              <a:xfrm>
                <a:off x="777239" y="1825624"/>
                <a:ext cx="11497235" cy="5032376"/>
              </a:xfrm>
              <a:blipFill>
                <a:blip r:embed="rId2"/>
                <a:stretch>
                  <a:fillRect l="-901" t="-3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C05B6B-5F42-5A66-88BE-9FB8288913BC}"/>
              </a:ext>
            </a:extLst>
          </p:cNvPr>
          <p:cNvPicPr>
            <a:picLocks noChangeAspect="1"/>
          </p:cNvPicPr>
          <p:nvPr/>
        </p:nvPicPr>
        <p:blipFill>
          <a:blip r:embed="rId3"/>
          <a:stretch>
            <a:fillRect/>
          </a:stretch>
        </p:blipFill>
        <p:spPr>
          <a:xfrm>
            <a:off x="7356764" y="0"/>
            <a:ext cx="4676504" cy="4003354"/>
          </a:xfrm>
          <a:prstGeom prst="rect">
            <a:avLst/>
          </a:prstGeom>
        </p:spPr>
      </p:pic>
    </p:spTree>
    <p:extLst>
      <p:ext uri="{BB962C8B-B14F-4D97-AF65-F5344CB8AC3E}">
        <p14:creationId xmlns:p14="http://schemas.microsoft.com/office/powerpoint/2010/main" val="424493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10B94A-F9B9-0281-6D4D-E08441C25863}"/>
              </a:ext>
            </a:extLst>
          </p:cNvPr>
          <p:cNvSpPr>
            <a:spLocks noGrp="1"/>
          </p:cNvSpPr>
          <p:nvPr>
            <p:ph type="title"/>
          </p:nvPr>
        </p:nvSpPr>
        <p:spPr/>
        <p:txBody>
          <a:bodyPr>
            <a:normAutofit fontScale="90000"/>
          </a:bodyPr>
          <a:lstStyle/>
          <a:p>
            <a: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 </a:t>
            </a:r>
            <a:r>
              <a:rPr kumimoji="0" lang="zh-CN" altLang="en-US"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正态总体的</a:t>
            </a:r>
            <a:r>
              <a:rPr lang="zh-CN" altLang="en-US" sz="4400" dirty="0">
                <a:solidFill>
                  <a:srgbClr val="243041"/>
                </a:solidFill>
              </a:rPr>
              <a:t>假设检验</a:t>
            </a:r>
            <a:b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6.2.1 </a:t>
            </a:r>
            <a:r>
              <a:rPr lang="zh-CN" altLang="en-US" sz="4000" dirty="0">
                <a:solidFill>
                  <a:srgbClr val="243041"/>
                </a:solidFill>
              </a:rPr>
              <a:t>假设检验的概念</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47869C-B241-5FD8-53C1-A8E2DE315247}"/>
                  </a:ext>
                </a:extLst>
              </p:cNvPr>
              <p:cNvSpPr>
                <a:spLocks noGrp="1"/>
              </p:cNvSpPr>
              <p:nvPr>
                <p:ph idx="1"/>
              </p:nvPr>
            </p:nvSpPr>
            <p:spPr/>
            <p:txBody>
              <a:bodyPr/>
              <a:lstStyle/>
              <a:p>
                <a:pPr marL="0" indent="0">
                  <a:buNone/>
                </a:pPr>
                <a:r>
                  <a:rPr lang="zh-CN" altLang="en-US" sz="2800" dirty="0">
                    <a:solidFill>
                      <a:srgbClr val="0033CC"/>
                    </a:solidFill>
                  </a:rPr>
                  <a:t>假设检验的基本思想</a:t>
                </a:r>
                <a:endParaRPr lang="en-US" altLang="zh-CN" sz="2800" dirty="0">
                  <a:solidFill>
                    <a:srgbClr val="0033CC"/>
                  </a:solidFill>
                </a:endParaRPr>
              </a:p>
              <a:p>
                <a:pPr marL="0" indent="457200">
                  <a:buNone/>
                </a:pPr>
                <a:r>
                  <a:rPr lang="zh-CN" altLang="en-US" dirty="0"/>
                  <a:t>参数的检验通常是用假设检验来进行的。假设检验是用来判断样本与总体的差异是由抽样误差引起还是由本质差别所造成的统计推断方法。其基本思想是小概率反证法思想。小概率思想是指小概率事件</a:t>
                </a:r>
                <a:r>
                  <a:rPr lang="en-US" altLang="zh-CN" dirty="0"/>
                  <a:t>(</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&lt;0.01</m:t>
                    </m:r>
                    <m:r>
                      <a:rPr lang="zh-CN" altLang="en-US" i="1" dirty="0">
                        <a:latin typeface="Cambria Math" panose="02040503050406030204" pitchFamily="18" charset="0"/>
                      </a:rPr>
                      <m:t>或</m:t>
                    </m:r>
                    <m:r>
                      <a:rPr lang="en-US" altLang="zh-CN" i="1" dirty="0">
                        <a:latin typeface="Cambria Math" panose="02040503050406030204" pitchFamily="18" charset="0"/>
                      </a:rPr>
                      <m:t>𝑃</m:t>
                    </m:r>
                    <m:r>
                      <a:rPr lang="en-US" altLang="zh-CN" i="1" dirty="0">
                        <a:latin typeface="Cambria Math" panose="02040503050406030204" pitchFamily="18" charset="0"/>
                      </a:rPr>
                      <m:t>&lt;0.05</m:t>
                    </m:r>
                  </m:oMath>
                </a14:m>
                <a:r>
                  <a:rPr lang="en-US" altLang="zh-CN" dirty="0"/>
                  <a:t>)</a:t>
                </a:r>
                <a:r>
                  <a:rPr lang="zh-CN" altLang="en-US" dirty="0"/>
                  <a:t>在一次试验中基本上不会发生。反证法思想是先提出假设</a:t>
                </a:r>
                <a:r>
                  <a:rPr lang="en-US" altLang="zh-CN" dirty="0"/>
                  <a:t>(</a:t>
                </a:r>
                <a:r>
                  <a:rPr lang="zh-CN" altLang="en-US" dirty="0"/>
                  <a:t>检验假设</a:t>
                </a:r>
                <a:r>
                  <a:rPr lang="en-US" altLang="zh-CN" dirty="0"/>
                  <a:t>H)</a:t>
                </a:r>
                <a:r>
                  <a:rPr lang="zh-CN" altLang="en-US" dirty="0"/>
                  <a:t>，再用适当的统计方法确定假设成立的可能性大小，如可能性小。则认为假设不成立，若可能性大，则还不能认为假设不成立。</a:t>
                </a:r>
              </a:p>
            </p:txBody>
          </p:sp>
        </mc:Choice>
        <mc:Fallback xmlns="">
          <p:sp>
            <p:nvSpPr>
              <p:cNvPr id="3" name="内容占位符 2">
                <a:extLst>
                  <a:ext uri="{FF2B5EF4-FFF2-40B4-BE49-F238E27FC236}">
                    <a16:creationId xmlns:a16="http://schemas.microsoft.com/office/drawing/2014/main" id="{5447869C-B241-5FD8-53C1-A8E2DE315247}"/>
                  </a:ext>
                </a:extLst>
              </p:cNvPr>
              <p:cNvSpPr>
                <a:spLocks noGrp="1" noRot="1" noChangeAspect="1" noMove="1" noResize="1" noEditPoints="1" noAdjustHandles="1" noChangeArrowheads="1" noChangeShapeType="1" noTextEdit="1"/>
              </p:cNvSpPr>
              <p:nvPr>
                <p:ph idx="1"/>
              </p:nvPr>
            </p:nvSpPr>
            <p:spPr>
              <a:blipFill>
                <a:blip r:embed="rId2"/>
                <a:stretch>
                  <a:fillRect l="-1201" t="-560"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6384709"/>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838</TotalTime>
  <Words>2536</Words>
  <Application>Microsoft Office PowerPoint</Application>
  <PresentationFormat>宽屏</PresentationFormat>
  <Paragraphs>192</Paragraphs>
  <Slides>28</Slides>
  <Notes>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AvenirNext LT Pro Medium</vt:lpstr>
      <vt:lpstr>Aptos</vt:lpstr>
      <vt:lpstr>Arial</vt:lpstr>
      <vt:lpstr>Arial Nova</vt:lpstr>
      <vt:lpstr>Calibri</vt:lpstr>
      <vt:lpstr>Cambria Math</vt:lpstr>
      <vt:lpstr>Gill Sans Nova</vt:lpstr>
      <vt:lpstr>Times New Roman</vt:lpstr>
      <vt:lpstr>ConfettiVTI</vt:lpstr>
      <vt:lpstr>数理统计分析 —基本统计推断方法</vt:lpstr>
      <vt:lpstr>目录</vt:lpstr>
      <vt:lpstr>6.1 正态总体的参数估计</vt:lpstr>
      <vt:lpstr>6.1 正态总体的参数估计 6.1.1 参数估计的方法</vt:lpstr>
      <vt:lpstr>6.1 正态总体的参数估计 6.1.1 参数估计的方法</vt:lpstr>
      <vt:lpstr>6.1 正态总体的参数估计 6.1.1 参数估计的方法</vt:lpstr>
      <vt:lpstr>6.1 正态总体的参数估计 6.1.1 参数估计的方法</vt:lpstr>
      <vt:lpstr>6.1 正态总体的参数估计 6.1.2 均值的区间估计</vt:lpstr>
      <vt:lpstr>6.2 正态总体的假设检验 6.2.1 假设检验的概念</vt:lpstr>
      <vt:lpstr>6.2 正态总体的假设检验 6.2.1 假设检验的概念</vt:lpstr>
      <vt:lpstr>6.2 正态总体的假设检验 6.2.1 假设检验的概念</vt:lpstr>
      <vt:lpstr>6.2 正态总体的假设检验 6.2.2 单样本均值t检验</vt:lpstr>
      <vt:lpstr>6.2 正态总体的假设检验 6.2.2 单样本均值t检验</vt:lpstr>
      <vt:lpstr>6.2 正态总体的假设检验 6.2.2 单样本均值t检验</vt:lpstr>
      <vt:lpstr>6.2 正态总体的假设检验 6.2.3 两样本均值t检验</vt:lpstr>
      <vt:lpstr>6.2 正态总体的假设检验 6.2.3 两样本均值t检验</vt:lpstr>
      <vt:lpstr>6.2 正态总体的假设检验 6.2.3 两样本均值t检验</vt:lpstr>
      <vt:lpstr>6.2 正态总体的假设检验 6.2.3 两样本均值t检验</vt:lpstr>
      <vt:lpstr>6.2 正态总体的假设检验 6.2.4 多样本均值方差分析</vt:lpstr>
      <vt:lpstr>6.2 正态总体的假设检验 6.2.4 多样本均值方差分析</vt:lpstr>
      <vt:lpstr>6.2 正态总体的假设检验 6.2.4 多样本均值方差分析</vt:lpstr>
      <vt:lpstr>6.2 正态总体的假设检验 6.2.4 多样本均值方差分析</vt:lpstr>
      <vt:lpstr>6.2 正态总体的假设检验 6.2.4 多样本均值方差分析</vt:lpstr>
      <vt:lpstr>6.2 正态总体的假设检验 6.2.4 多样本均值方差分析</vt:lpstr>
      <vt:lpstr>6.2 正态总体的假设检验 6.2.4 多样本均值方差分析</vt:lpstr>
      <vt:lpstr>6.2 正态总体的假设检验 6.2.4 多样本均值方差分析</vt:lpstr>
      <vt:lpstr>小结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数理统计分析 —基本统计推断方法</dc:title>
  <dc:creator>Deng, Yikai</dc:creator>
  <cp:lastModifiedBy>Lulu Gao</cp:lastModifiedBy>
  <cp:revision>138</cp:revision>
  <dcterms:created xsi:type="dcterms:W3CDTF">2024-07-30T16:25:16Z</dcterms:created>
  <dcterms:modified xsi:type="dcterms:W3CDTF">2024-12-24T04:28:47Z</dcterms:modified>
</cp:coreProperties>
</file>